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311" r:id="rId9"/>
    <p:sldId id="264" r:id="rId10"/>
    <p:sldId id="312" r:id="rId11"/>
    <p:sldId id="273" r:id="rId12"/>
    <p:sldId id="313" r:id="rId13"/>
    <p:sldId id="276" r:id="rId14"/>
    <p:sldId id="277" r:id="rId15"/>
    <p:sldId id="279" r:id="rId16"/>
    <p:sldId id="280" r:id="rId17"/>
    <p:sldId id="281" r:id="rId18"/>
    <p:sldId id="282" r:id="rId19"/>
    <p:sldId id="283" r:id="rId20"/>
    <p:sldId id="314" r:id="rId21"/>
    <p:sldId id="284" r:id="rId22"/>
    <p:sldId id="285" r:id="rId23"/>
    <p:sldId id="286" r:id="rId24"/>
    <p:sldId id="287" r:id="rId25"/>
    <p:sldId id="288" r:id="rId26"/>
    <p:sldId id="290" r:id="rId27"/>
    <p:sldId id="291" r:id="rId28"/>
    <p:sldId id="315" r:id="rId29"/>
    <p:sldId id="292" r:id="rId30"/>
    <p:sldId id="293" r:id="rId31"/>
    <p:sldId id="294" r:id="rId32"/>
    <p:sldId id="295" r:id="rId33"/>
    <p:sldId id="297" r:id="rId34"/>
    <p:sldId id="316" r:id="rId35"/>
    <p:sldId id="299" r:id="rId36"/>
    <p:sldId id="300" r:id="rId37"/>
    <p:sldId id="301" r:id="rId38"/>
    <p:sldId id="317" r:id="rId39"/>
    <p:sldId id="302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268"/>
    <a:srgbClr val="4A206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57C39A-CB05-4B71-8E76-52856FBFCE86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225DFE-30B4-4097-8106-391527B2D31C}">
      <dgm:prSet phldrT="[Text]" custT="1"/>
      <dgm:spPr/>
      <dgm:t>
        <a:bodyPr/>
        <a:lstStyle/>
        <a:p>
          <a:pPr algn="ctr" rtl="1"/>
          <a:r>
            <a:rPr lang="fa-IR" sz="1200">
              <a:cs typeface="B Nazanin" pitchFamily="2" charset="-78"/>
            </a:rPr>
            <a:t>حرکت گذاری</a:t>
          </a:r>
          <a:endParaRPr lang="en-US" sz="1200">
            <a:cs typeface="B Nazanin" pitchFamily="2" charset="-78"/>
          </a:endParaRPr>
        </a:p>
      </dgm:t>
    </dgm:pt>
    <dgm:pt modelId="{74B5FD1E-A7E7-4B3A-8E42-440A79F12972}" type="parTrans" cxnId="{06051014-CFC8-404C-B703-ACFFD59DE9CC}">
      <dgm:prSet/>
      <dgm:spPr/>
      <dgm:t>
        <a:bodyPr/>
        <a:lstStyle/>
        <a:p>
          <a:pPr algn="ctr" rtl="1"/>
          <a:endParaRPr lang="en-US" sz="1200">
            <a:cs typeface="B Nazanin" pitchFamily="2" charset="-78"/>
          </a:endParaRPr>
        </a:p>
      </dgm:t>
    </dgm:pt>
    <dgm:pt modelId="{D0DFA1A8-EE6C-4435-B8B6-18F9254D3001}" type="sibTrans" cxnId="{06051014-CFC8-404C-B703-ACFFD59DE9CC}">
      <dgm:prSet/>
      <dgm:spPr/>
      <dgm:t>
        <a:bodyPr/>
        <a:lstStyle/>
        <a:p>
          <a:pPr algn="ctr" rtl="1"/>
          <a:endParaRPr lang="en-US" sz="1200">
            <a:cs typeface="B Nazanin" pitchFamily="2" charset="-78"/>
          </a:endParaRPr>
        </a:p>
      </dgm:t>
    </dgm:pt>
    <dgm:pt modelId="{9810FC41-CE2B-4A48-B11B-8FABE01B0434}">
      <dgm:prSet phldrT="[Text]" custT="1"/>
      <dgm:spPr/>
      <dgm:t>
        <a:bodyPr/>
        <a:lstStyle/>
        <a:p>
          <a:pPr algn="ctr" rtl="1"/>
          <a:r>
            <a:rPr lang="fa-IR" sz="1400" dirty="0">
              <a:cs typeface="B Nazanin" pitchFamily="2" charset="-78"/>
            </a:rPr>
            <a:t>یک بیت شعر فارسی</a:t>
          </a:r>
          <a:endParaRPr lang="en-US" sz="1400" dirty="0">
            <a:cs typeface="B Nazanin" pitchFamily="2" charset="-78"/>
          </a:endParaRPr>
        </a:p>
      </dgm:t>
    </dgm:pt>
    <dgm:pt modelId="{8BB034CF-3340-4E1A-9F0E-B23F25F93638}" type="parTrans" cxnId="{B0EA4B8C-D86F-4E58-AD3D-04B060012965}">
      <dgm:prSet/>
      <dgm:spPr/>
      <dgm:t>
        <a:bodyPr/>
        <a:lstStyle/>
        <a:p>
          <a:pPr algn="ctr" rtl="1"/>
          <a:endParaRPr lang="en-US" sz="1200">
            <a:cs typeface="B Nazanin" pitchFamily="2" charset="-78"/>
          </a:endParaRPr>
        </a:p>
      </dgm:t>
    </dgm:pt>
    <dgm:pt modelId="{F47F19BF-0885-4BF2-8918-012979A3DAFA}" type="sibTrans" cxnId="{B0EA4B8C-D86F-4E58-AD3D-04B060012965}">
      <dgm:prSet/>
      <dgm:spPr/>
      <dgm:t>
        <a:bodyPr/>
        <a:lstStyle/>
        <a:p>
          <a:pPr algn="ctr" rtl="1"/>
          <a:endParaRPr lang="en-US" sz="1200">
            <a:cs typeface="B Nazanin" pitchFamily="2" charset="-78"/>
          </a:endParaRPr>
        </a:p>
      </dgm:t>
    </dgm:pt>
    <dgm:pt modelId="{49BA531A-D49D-4E3E-8F9F-C840B0B1704C}">
      <dgm:prSet phldrT="[Text]" custT="1"/>
      <dgm:spPr/>
      <dgm:t>
        <a:bodyPr/>
        <a:lstStyle/>
        <a:p>
          <a:pPr algn="ctr" rtl="1"/>
          <a:r>
            <a:rPr lang="fa-IR" sz="1200" dirty="0">
              <a:cs typeface="B Nazanin" pitchFamily="2" charset="-78"/>
            </a:rPr>
            <a:t>اصلاح </a:t>
          </a:r>
          <a:r>
            <a:rPr lang="en-US" sz="1200" dirty="0">
              <a:cs typeface="B Nazanin" pitchFamily="2" charset="-78"/>
            </a:rPr>
            <a:t>CV</a:t>
          </a:r>
        </a:p>
      </dgm:t>
    </dgm:pt>
    <dgm:pt modelId="{61266AAD-987E-485F-990D-E8333248BEAA}" type="parTrans" cxnId="{326AC370-59A1-4EC8-BBA9-C34EAA1D9B32}">
      <dgm:prSet/>
      <dgm:spPr/>
      <dgm:t>
        <a:bodyPr/>
        <a:lstStyle/>
        <a:p>
          <a:pPr algn="ctr" rtl="1"/>
          <a:endParaRPr lang="en-US" sz="1200">
            <a:cs typeface="B Nazanin" pitchFamily="2" charset="-78"/>
          </a:endParaRPr>
        </a:p>
      </dgm:t>
    </dgm:pt>
    <dgm:pt modelId="{FCFAB08A-C2A4-45A1-A036-FFF1096F1B52}" type="sibTrans" cxnId="{326AC370-59A1-4EC8-BBA9-C34EAA1D9B32}">
      <dgm:prSet/>
      <dgm:spPr/>
      <dgm:t>
        <a:bodyPr/>
        <a:lstStyle/>
        <a:p>
          <a:pPr algn="ctr" rtl="1"/>
          <a:endParaRPr lang="en-US" sz="1200">
            <a:cs typeface="B Nazanin" pitchFamily="2" charset="-78"/>
          </a:endParaRPr>
        </a:p>
      </dgm:t>
    </dgm:pt>
    <dgm:pt modelId="{53E6C90C-712A-4297-8C1E-F428D18C83F7}">
      <dgm:prSet phldrT="[Text]" custT="1"/>
      <dgm:spPr/>
      <dgm:t>
        <a:bodyPr/>
        <a:lstStyle/>
        <a:p>
          <a:pPr algn="ctr" rtl="1"/>
          <a:r>
            <a:rPr lang="fa-IR" sz="1400">
              <a:cs typeface="B Nazanin" pitchFamily="2" charset="-78"/>
            </a:rPr>
            <a:t>رشته صامت-مصوت</a:t>
          </a:r>
          <a:endParaRPr lang="en-US" sz="1400">
            <a:cs typeface="B Nazanin" pitchFamily="2" charset="-78"/>
          </a:endParaRPr>
        </a:p>
      </dgm:t>
    </dgm:pt>
    <dgm:pt modelId="{962CED92-6C4B-4290-99BD-28CAB7935B69}" type="parTrans" cxnId="{5D9319D2-2AC9-45B6-9A8D-20FDC06EFEC2}">
      <dgm:prSet/>
      <dgm:spPr/>
      <dgm:t>
        <a:bodyPr/>
        <a:lstStyle/>
        <a:p>
          <a:pPr algn="ctr" rtl="1"/>
          <a:endParaRPr lang="en-US" sz="1200">
            <a:cs typeface="B Nazanin" pitchFamily="2" charset="-78"/>
          </a:endParaRPr>
        </a:p>
      </dgm:t>
    </dgm:pt>
    <dgm:pt modelId="{C4483B8C-C212-4F8E-B7E1-9A4F5DE5449D}" type="sibTrans" cxnId="{5D9319D2-2AC9-45B6-9A8D-20FDC06EFEC2}">
      <dgm:prSet/>
      <dgm:spPr/>
      <dgm:t>
        <a:bodyPr/>
        <a:lstStyle/>
        <a:p>
          <a:pPr algn="ctr" rtl="1"/>
          <a:endParaRPr lang="en-US" sz="1200">
            <a:cs typeface="B Nazanin" pitchFamily="2" charset="-78"/>
          </a:endParaRPr>
        </a:p>
      </dgm:t>
    </dgm:pt>
    <dgm:pt modelId="{B081A432-771B-4DA5-90A7-42A7DE4537F1}">
      <dgm:prSet phldrT="[Text]" custT="1"/>
      <dgm:spPr/>
      <dgm:t>
        <a:bodyPr/>
        <a:lstStyle/>
        <a:p>
          <a:pPr algn="ctr" rtl="1"/>
          <a:r>
            <a:rPr lang="fa-IR" sz="1200">
              <a:cs typeface="B Nazanin" pitchFamily="2" charset="-78"/>
            </a:rPr>
            <a:t>تبدیل به </a:t>
          </a:r>
          <a:r>
            <a:rPr lang="en-US" sz="1200">
              <a:cs typeface="B Nazanin" pitchFamily="2" charset="-78"/>
            </a:rPr>
            <a:t>Udash</a:t>
          </a:r>
        </a:p>
      </dgm:t>
    </dgm:pt>
    <dgm:pt modelId="{F54DCA40-072B-4456-99CE-D397FADB00AC}" type="parTrans" cxnId="{6C29848A-3189-4B64-8087-F0B03DDB578D}">
      <dgm:prSet/>
      <dgm:spPr/>
      <dgm:t>
        <a:bodyPr/>
        <a:lstStyle/>
        <a:p>
          <a:pPr algn="ctr" rtl="1"/>
          <a:endParaRPr lang="en-US" sz="1200">
            <a:cs typeface="B Nazanin" pitchFamily="2" charset="-78"/>
          </a:endParaRPr>
        </a:p>
      </dgm:t>
    </dgm:pt>
    <dgm:pt modelId="{5A649A52-0231-4B3A-95B2-B1DE66FABFA7}" type="sibTrans" cxnId="{6C29848A-3189-4B64-8087-F0B03DDB578D}">
      <dgm:prSet/>
      <dgm:spPr/>
      <dgm:t>
        <a:bodyPr/>
        <a:lstStyle/>
        <a:p>
          <a:pPr algn="ctr" rtl="1"/>
          <a:endParaRPr lang="en-US" sz="1200">
            <a:cs typeface="B Nazanin" pitchFamily="2" charset="-78"/>
          </a:endParaRPr>
        </a:p>
      </dgm:t>
    </dgm:pt>
    <dgm:pt modelId="{471AF346-14CF-4938-B6F8-E0F057A7AAC6}">
      <dgm:prSet phldrT="[Text]" custT="1"/>
      <dgm:spPr/>
      <dgm:t>
        <a:bodyPr/>
        <a:lstStyle/>
        <a:p>
          <a:pPr algn="ctr" rtl="1"/>
          <a:r>
            <a:rPr lang="fa-IR" sz="1400">
              <a:cs typeface="B Nazanin" pitchFamily="2" charset="-78"/>
            </a:rPr>
            <a:t>رشته هجایی اصلاح شده</a:t>
          </a:r>
          <a:endParaRPr lang="en-US" sz="1400">
            <a:cs typeface="B Nazanin" pitchFamily="2" charset="-78"/>
          </a:endParaRPr>
        </a:p>
      </dgm:t>
    </dgm:pt>
    <dgm:pt modelId="{3AA047A7-62D5-4238-B6EB-73D1596E2779}" type="parTrans" cxnId="{78D977CA-F239-4961-A05E-42BAA24B522A}">
      <dgm:prSet/>
      <dgm:spPr/>
      <dgm:t>
        <a:bodyPr/>
        <a:lstStyle/>
        <a:p>
          <a:pPr algn="ctr" rtl="1"/>
          <a:endParaRPr lang="en-US" sz="1200">
            <a:cs typeface="B Nazanin" pitchFamily="2" charset="-78"/>
          </a:endParaRPr>
        </a:p>
      </dgm:t>
    </dgm:pt>
    <dgm:pt modelId="{1988FE59-A289-4284-96CE-655415659B39}" type="sibTrans" cxnId="{78D977CA-F239-4961-A05E-42BAA24B522A}">
      <dgm:prSet/>
      <dgm:spPr/>
      <dgm:t>
        <a:bodyPr/>
        <a:lstStyle/>
        <a:p>
          <a:pPr algn="ctr" rtl="1"/>
          <a:endParaRPr lang="en-US" sz="1200">
            <a:cs typeface="B Nazanin" pitchFamily="2" charset="-78"/>
          </a:endParaRPr>
        </a:p>
      </dgm:t>
    </dgm:pt>
    <dgm:pt modelId="{8D0B91AB-AB1C-4E12-BFE9-8AE3EE317B5C}">
      <dgm:prSet custT="1"/>
      <dgm:spPr/>
      <dgm:t>
        <a:bodyPr/>
        <a:lstStyle/>
        <a:p>
          <a:pPr algn="ctr" rtl="1"/>
          <a:r>
            <a:rPr lang="fa-IR" sz="1200" dirty="0">
              <a:cs typeface="B Nazanin" pitchFamily="2" charset="-78"/>
            </a:rPr>
            <a:t>تبدیل به </a:t>
          </a:r>
          <a:r>
            <a:rPr lang="en-US" sz="1200" dirty="0">
              <a:cs typeface="B Nazanin" pitchFamily="2" charset="-78"/>
            </a:rPr>
            <a:t>CV</a:t>
          </a:r>
        </a:p>
      </dgm:t>
    </dgm:pt>
    <dgm:pt modelId="{8C15A0CF-B98D-45AD-9677-76534ADD3861}" type="parTrans" cxnId="{1B5E08A7-BBCA-4420-A151-2F0364EDF639}">
      <dgm:prSet/>
      <dgm:spPr/>
      <dgm:t>
        <a:bodyPr/>
        <a:lstStyle/>
        <a:p>
          <a:pPr algn="ctr" rtl="1"/>
          <a:endParaRPr lang="en-US" sz="1200">
            <a:cs typeface="B Nazanin" pitchFamily="2" charset="-78"/>
          </a:endParaRPr>
        </a:p>
      </dgm:t>
    </dgm:pt>
    <dgm:pt modelId="{1536BD0F-D162-459A-8E73-706BF838B577}" type="sibTrans" cxnId="{1B5E08A7-BBCA-4420-A151-2F0364EDF639}">
      <dgm:prSet/>
      <dgm:spPr/>
      <dgm:t>
        <a:bodyPr/>
        <a:lstStyle/>
        <a:p>
          <a:pPr algn="ctr" rtl="1"/>
          <a:endParaRPr lang="en-US" sz="1200">
            <a:cs typeface="B Nazanin" pitchFamily="2" charset="-78"/>
          </a:endParaRPr>
        </a:p>
      </dgm:t>
    </dgm:pt>
    <dgm:pt modelId="{7FA43ECE-CCA6-446A-958D-C122C25A029F}">
      <dgm:prSet phldrT="[Text]" custT="1"/>
      <dgm:spPr/>
      <dgm:t>
        <a:bodyPr/>
        <a:lstStyle/>
        <a:p>
          <a:pPr algn="ctr" rtl="1"/>
          <a:r>
            <a:rPr lang="fa-IR" sz="1200">
              <a:cs typeface="B Nazanin" pitchFamily="2" charset="-78"/>
            </a:rPr>
            <a:t>اصلاح </a:t>
          </a:r>
          <a:r>
            <a:rPr lang="en-US" sz="1200">
              <a:cs typeface="B Nazanin" pitchFamily="2" charset="-78"/>
            </a:rPr>
            <a:t>Udash</a:t>
          </a:r>
        </a:p>
      </dgm:t>
    </dgm:pt>
    <dgm:pt modelId="{D27E95A1-4CA0-4F07-92E5-CBEE55C5CBD5}" type="parTrans" cxnId="{42A6AEE6-1075-41A4-A487-7DCC3281F394}">
      <dgm:prSet/>
      <dgm:spPr/>
      <dgm:t>
        <a:bodyPr/>
        <a:lstStyle/>
        <a:p>
          <a:pPr algn="ctr" rtl="1"/>
          <a:endParaRPr lang="en-US" sz="1200">
            <a:cs typeface="B Nazanin" pitchFamily="2" charset="-78"/>
          </a:endParaRPr>
        </a:p>
      </dgm:t>
    </dgm:pt>
    <dgm:pt modelId="{AB164D5A-0A2C-4ABD-A2D4-09CA216749B6}" type="sibTrans" cxnId="{42A6AEE6-1075-41A4-A487-7DCC3281F394}">
      <dgm:prSet/>
      <dgm:spPr/>
      <dgm:t>
        <a:bodyPr/>
        <a:lstStyle/>
        <a:p>
          <a:pPr algn="ctr" rtl="1"/>
          <a:endParaRPr lang="en-US" sz="1200">
            <a:cs typeface="B Nazanin" pitchFamily="2" charset="-78"/>
          </a:endParaRPr>
        </a:p>
      </dgm:t>
    </dgm:pt>
    <dgm:pt modelId="{94466D06-2B70-4652-B6C3-DE19E8D86C6B}">
      <dgm:prSet phldrT="[Text]" custT="1"/>
      <dgm:spPr/>
      <dgm:t>
        <a:bodyPr/>
        <a:lstStyle/>
        <a:p>
          <a:pPr algn="ctr" rtl="1"/>
          <a:r>
            <a:rPr lang="fa-IR" sz="1200">
              <a:cs typeface="B Nazanin" pitchFamily="2" charset="-78"/>
            </a:rPr>
            <a:t>انطباق</a:t>
          </a:r>
          <a:endParaRPr lang="en-US" sz="1200">
            <a:cs typeface="B Nazanin" pitchFamily="2" charset="-78"/>
          </a:endParaRPr>
        </a:p>
      </dgm:t>
    </dgm:pt>
    <dgm:pt modelId="{C01D34C4-0461-427B-8303-11752F489B91}" type="parTrans" cxnId="{29762B6F-7A9D-4009-8B77-60DBD965F35C}">
      <dgm:prSet/>
      <dgm:spPr/>
      <dgm:t>
        <a:bodyPr/>
        <a:lstStyle/>
        <a:p>
          <a:pPr algn="ctr" rtl="1"/>
          <a:endParaRPr lang="en-US" sz="1200">
            <a:cs typeface="B Nazanin" pitchFamily="2" charset="-78"/>
          </a:endParaRPr>
        </a:p>
      </dgm:t>
    </dgm:pt>
    <dgm:pt modelId="{56FD42D0-9F8D-4627-AAE1-B71D4258853A}" type="sibTrans" cxnId="{29762B6F-7A9D-4009-8B77-60DBD965F35C}">
      <dgm:prSet/>
      <dgm:spPr/>
      <dgm:t>
        <a:bodyPr/>
        <a:lstStyle/>
        <a:p>
          <a:pPr algn="ctr" rtl="1"/>
          <a:endParaRPr lang="en-US" sz="1200">
            <a:cs typeface="B Nazanin" pitchFamily="2" charset="-78"/>
          </a:endParaRPr>
        </a:p>
      </dgm:t>
    </dgm:pt>
    <dgm:pt modelId="{26927D3A-4706-416E-B7A1-2B896102BE8D}">
      <dgm:prSet custT="1"/>
      <dgm:spPr/>
      <dgm:t>
        <a:bodyPr/>
        <a:lstStyle/>
        <a:p>
          <a:pPr algn="ctr" rtl="1"/>
          <a:r>
            <a:rPr lang="fa-IR" sz="1400">
              <a:cs typeface="B Nazanin" pitchFamily="2" charset="-78"/>
            </a:rPr>
            <a:t>بیت شعر حرکت گذاری شده</a:t>
          </a:r>
          <a:endParaRPr lang="en-US" sz="1400">
            <a:cs typeface="B Nazanin" pitchFamily="2" charset="-78"/>
          </a:endParaRPr>
        </a:p>
      </dgm:t>
    </dgm:pt>
    <dgm:pt modelId="{46931C07-6BCD-4DED-BBAA-8520597540E6}" type="parTrans" cxnId="{79F565AC-965A-4AF1-9990-70B87771195A}">
      <dgm:prSet/>
      <dgm:spPr/>
      <dgm:t>
        <a:bodyPr/>
        <a:lstStyle/>
        <a:p>
          <a:pPr algn="ctr" rtl="1"/>
          <a:endParaRPr lang="en-US" sz="1200">
            <a:cs typeface="B Nazanin" pitchFamily="2" charset="-78"/>
          </a:endParaRPr>
        </a:p>
      </dgm:t>
    </dgm:pt>
    <dgm:pt modelId="{A7A2709D-5612-46CC-AFA1-540F791F109D}" type="sibTrans" cxnId="{79F565AC-965A-4AF1-9990-70B87771195A}">
      <dgm:prSet/>
      <dgm:spPr/>
      <dgm:t>
        <a:bodyPr/>
        <a:lstStyle/>
        <a:p>
          <a:pPr algn="ctr" rtl="1"/>
          <a:endParaRPr lang="en-US" sz="1200">
            <a:cs typeface="B Nazanin" pitchFamily="2" charset="-78"/>
          </a:endParaRPr>
        </a:p>
      </dgm:t>
    </dgm:pt>
    <dgm:pt modelId="{692AD803-C7AD-48CE-90EC-3E237B80E1D6}">
      <dgm:prSet custT="1"/>
      <dgm:spPr/>
      <dgm:t>
        <a:bodyPr/>
        <a:lstStyle/>
        <a:p>
          <a:pPr algn="ctr" rtl="1"/>
          <a:r>
            <a:rPr lang="fa-IR" sz="1400">
              <a:cs typeface="B Nazanin" pitchFamily="2" charset="-78"/>
            </a:rPr>
            <a:t>رشته صامت-مصوت اصلاح شده</a:t>
          </a:r>
          <a:endParaRPr lang="en-US" sz="1400">
            <a:cs typeface="B Nazanin" pitchFamily="2" charset="-78"/>
          </a:endParaRPr>
        </a:p>
      </dgm:t>
    </dgm:pt>
    <dgm:pt modelId="{A77C7500-E3E5-42DA-8B90-92467BD30C80}" type="parTrans" cxnId="{6791D1A1-E72B-4644-9B73-54ABA6C266EF}">
      <dgm:prSet/>
      <dgm:spPr/>
      <dgm:t>
        <a:bodyPr/>
        <a:lstStyle/>
        <a:p>
          <a:pPr algn="ctr" rtl="1"/>
          <a:endParaRPr lang="en-US" sz="1200">
            <a:cs typeface="B Nazanin" pitchFamily="2" charset="-78"/>
          </a:endParaRPr>
        </a:p>
      </dgm:t>
    </dgm:pt>
    <dgm:pt modelId="{9A21BAC0-CB2A-46E4-BB4B-C8F2DC265D49}" type="sibTrans" cxnId="{6791D1A1-E72B-4644-9B73-54ABA6C266EF}">
      <dgm:prSet/>
      <dgm:spPr/>
      <dgm:t>
        <a:bodyPr/>
        <a:lstStyle/>
        <a:p>
          <a:pPr algn="ctr" rtl="1"/>
          <a:endParaRPr lang="en-US" sz="1200">
            <a:cs typeface="B Nazanin" pitchFamily="2" charset="-78"/>
          </a:endParaRPr>
        </a:p>
      </dgm:t>
    </dgm:pt>
    <dgm:pt modelId="{C6723E9D-A24F-42FE-996E-483E413FF89A}">
      <dgm:prSet custT="1"/>
      <dgm:spPr/>
      <dgm:t>
        <a:bodyPr/>
        <a:lstStyle/>
        <a:p>
          <a:pPr algn="ctr" rtl="1"/>
          <a:r>
            <a:rPr lang="fa-IR" sz="1400">
              <a:cs typeface="B Nazanin" pitchFamily="2" charset="-78"/>
            </a:rPr>
            <a:t>رشته هجایی</a:t>
          </a:r>
          <a:endParaRPr lang="en-US" sz="1400">
            <a:cs typeface="B Nazanin" pitchFamily="2" charset="-78"/>
          </a:endParaRPr>
        </a:p>
      </dgm:t>
    </dgm:pt>
    <dgm:pt modelId="{FB67DB74-79C1-4442-8DA3-E6B7692E70F2}" type="parTrans" cxnId="{8EA807D6-CD99-4768-BB9C-2A42CEFCFC03}">
      <dgm:prSet/>
      <dgm:spPr/>
      <dgm:t>
        <a:bodyPr/>
        <a:lstStyle/>
        <a:p>
          <a:pPr algn="ctr" rtl="1"/>
          <a:endParaRPr lang="en-US" sz="1200">
            <a:cs typeface="B Nazanin" pitchFamily="2" charset="-78"/>
          </a:endParaRPr>
        </a:p>
      </dgm:t>
    </dgm:pt>
    <dgm:pt modelId="{D91C4DDF-00DA-4AA1-8DA2-570B6C8400FE}" type="sibTrans" cxnId="{8EA807D6-CD99-4768-BB9C-2A42CEFCFC03}">
      <dgm:prSet/>
      <dgm:spPr/>
      <dgm:t>
        <a:bodyPr/>
        <a:lstStyle/>
        <a:p>
          <a:pPr algn="ctr" rtl="1"/>
          <a:endParaRPr lang="en-US" sz="1200">
            <a:cs typeface="B Nazanin" pitchFamily="2" charset="-78"/>
          </a:endParaRPr>
        </a:p>
      </dgm:t>
    </dgm:pt>
    <dgm:pt modelId="{A5EF1EBE-CF90-4289-9DCE-D27FE32F390A}">
      <dgm:prSet custT="1"/>
      <dgm:spPr/>
      <dgm:t>
        <a:bodyPr/>
        <a:lstStyle/>
        <a:p>
          <a:pPr algn="ctr" rtl="1"/>
          <a:r>
            <a:rPr lang="fa-IR" sz="1400" dirty="0">
              <a:cs typeface="B Nazanin" pitchFamily="2" charset="-78"/>
            </a:rPr>
            <a:t>وزن عروضی</a:t>
          </a:r>
          <a:endParaRPr lang="en-US" sz="1400" dirty="0">
            <a:cs typeface="B Nazanin" pitchFamily="2" charset="-78"/>
          </a:endParaRPr>
        </a:p>
      </dgm:t>
    </dgm:pt>
    <dgm:pt modelId="{ABD5F4D1-F5F1-47AD-8719-2C199ACFBF47}" type="parTrans" cxnId="{6E9DC676-7D1C-423A-8539-416A2EBDBB59}">
      <dgm:prSet/>
      <dgm:spPr/>
      <dgm:t>
        <a:bodyPr/>
        <a:lstStyle/>
        <a:p>
          <a:pPr algn="ctr"/>
          <a:endParaRPr lang="en-US"/>
        </a:p>
      </dgm:t>
    </dgm:pt>
    <dgm:pt modelId="{C4B6C038-BB45-4DAB-A3BC-8B9830BD2E4A}" type="sibTrans" cxnId="{6E9DC676-7D1C-423A-8539-416A2EBDBB59}">
      <dgm:prSet/>
      <dgm:spPr/>
      <dgm:t>
        <a:bodyPr/>
        <a:lstStyle/>
        <a:p>
          <a:pPr algn="ctr"/>
          <a:endParaRPr lang="en-US"/>
        </a:p>
      </dgm:t>
    </dgm:pt>
    <dgm:pt modelId="{BE303DC3-55A6-4A65-9221-E582F7C7564A}">
      <dgm:prSet custT="1"/>
      <dgm:spPr/>
      <dgm:t>
        <a:bodyPr/>
        <a:lstStyle/>
        <a:p>
          <a:pPr algn="ctr" rtl="1"/>
          <a:endParaRPr lang="en-US" sz="1000">
            <a:cs typeface="B Nazanin" pitchFamily="2" charset="-78"/>
          </a:endParaRPr>
        </a:p>
      </dgm:t>
    </dgm:pt>
    <dgm:pt modelId="{CBF7924F-9372-4DB8-9152-DE531F2D602B}" type="sibTrans" cxnId="{407FB4A6-7D3D-4267-9953-EA42019A4409}">
      <dgm:prSet/>
      <dgm:spPr/>
      <dgm:t>
        <a:bodyPr/>
        <a:lstStyle/>
        <a:p>
          <a:pPr algn="ctr"/>
          <a:endParaRPr lang="en-US"/>
        </a:p>
      </dgm:t>
    </dgm:pt>
    <dgm:pt modelId="{06C8C7B5-0315-418B-869F-13521ED02397}" type="parTrans" cxnId="{407FB4A6-7D3D-4267-9953-EA42019A4409}">
      <dgm:prSet/>
      <dgm:spPr/>
      <dgm:t>
        <a:bodyPr/>
        <a:lstStyle/>
        <a:p>
          <a:pPr algn="ctr"/>
          <a:endParaRPr lang="en-US"/>
        </a:p>
      </dgm:t>
    </dgm:pt>
    <dgm:pt modelId="{610D517F-C189-4714-B42F-884F2FE51F4C}" type="pres">
      <dgm:prSet presAssocID="{B957C39A-CB05-4B71-8E76-52856FBFCE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8E4797-FAD9-4477-B3AF-3A4B4BEB3E1D}" type="pres">
      <dgm:prSet presAssocID="{CB225DFE-30B4-4097-8106-391527B2D31C}" presName="composite" presStyleCnt="0"/>
      <dgm:spPr/>
    </dgm:pt>
    <dgm:pt modelId="{312D09E2-E326-4C65-828C-C95A499E0A0B}" type="pres">
      <dgm:prSet presAssocID="{CB225DFE-30B4-4097-8106-391527B2D31C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DDBBB-3A3C-4460-8DC1-EB786ABF8076}" type="pres">
      <dgm:prSet presAssocID="{CB225DFE-30B4-4097-8106-391527B2D31C}" presName="descendantText" presStyleLbl="alignAcc1" presStyleIdx="0" presStyleCnt="7" custLinFactNeighborX="-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3F25E7-6824-4797-AC6E-7AC07F866345}" type="pres">
      <dgm:prSet presAssocID="{D0DFA1A8-EE6C-4435-B8B6-18F9254D3001}" presName="sp" presStyleCnt="0"/>
      <dgm:spPr/>
    </dgm:pt>
    <dgm:pt modelId="{F0EE7862-AE92-4816-8DB6-7DC030C530F6}" type="pres">
      <dgm:prSet presAssocID="{8D0B91AB-AB1C-4E12-BFE9-8AE3EE317B5C}" presName="composite" presStyleCnt="0"/>
      <dgm:spPr/>
    </dgm:pt>
    <dgm:pt modelId="{1FB7458E-8664-49CC-93A8-DDA5DE1FD9D5}" type="pres">
      <dgm:prSet presAssocID="{8D0B91AB-AB1C-4E12-BFE9-8AE3EE317B5C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0AB1C-E6D4-4191-8A7F-4E433B156965}" type="pres">
      <dgm:prSet presAssocID="{8D0B91AB-AB1C-4E12-BFE9-8AE3EE317B5C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4AC15-ACE2-4E3B-A3E9-05357468B63F}" type="pres">
      <dgm:prSet presAssocID="{1536BD0F-D162-459A-8E73-706BF838B577}" presName="sp" presStyleCnt="0"/>
      <dgm:spPr/>
    </dgm:pt>
    <dgm:pt modelId="{290B7B37-E6B4-4DC1-A551-C41227379C6D}" type="pres">
      <dgm:prSet presAssocID="{49BA531A-D49D-4E3E-8F9F-C840B0B1704C}" presName="composite" presStyleCnt="0"/>
      <dgm:spPr/>
    </dgm:pt>
    <dgm:pt modelId="{680651EF-9FC0-41D5-9D03-79CEAB83168E}" type="pres">
      <dgm:prSet presAssocID="{49BA531A-D49D-4E3E-8F9F-C840B0B1704C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534C3-86EF-4CED-8050-29128FB525CB}" type="pres">
      <dgm:prSet presAssocID="{49BA531A-D49D-4E3E-8F9F-C840B0B1704C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9392F-A0A4-4920-8F5F-2C2588032CB8}" type="pres">
      <dgm:prSet presAssocID="{FCFAB08A-C2A4-45A1-A036-FFF1096F1B52}" presName="sp" presStyleCnt="0"/>
      <dgm:spPr/>
    </dgm:pt>
    <dgm:pt modelId="{18B28985-BF75-469E-A2EA-86058087ADBF}" type="pres">
      <dgm:prSet presAssocID="{B081A432-771B-4DA5-90A7-42A7DE4537F1}" presName="composite" presStyleCnt="0"/>
      <dgm:spPr/>
    </dgm:pt>
    <dgm:pt modelId="{FF028695-6442-4814-97B6-C894221772F9}" type="pres">
      <dgm:prSet presAssocID="{B081A432-771B-4DA5-90A7-42A7DE4537F1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4A2BD-19A9-44D2-B1E9-EC5B41A832C6}" type="pres">
      <dgm:prSet presAssocID="{B081A432-771B-4DA5-90A7-42A7DE4537F1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3700F-9FF2-4948-8CB9-0B07A14DBC82}" type="pres">
      <dgm:prSet presAssocID="{5A649A52-0231-4B3A-95B2-B1DE66FABFA7}" presName="sp" presStyleCnt="0"/>
      <dgm:spPr/>
    </dgm:pt>
    <dgm:pt modelId="{88B6C9A7-545D-46FA-9CC2-3DDA3BA4E9E2}" type="pres">
      <dgm:prSet presAssocID="{7FA43ECE-CCA6-446A-958D-C122C25A029F}" presName="composite" presStyleCnt="0"/>
      <dgm:spPr/>
    </dgm:pt>
    <dgm:pt modelId="{D7A791C9-2CCE-434A-9B54-CDE025211BD7}" type="pres">
      <dgm:prSet presAssocID="{7FA43ECE-CCA6-446A-958D-C122C25A029F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57AFA-98C5-48BE-8EAA-E60B7469D555}" type="pres">
      <dgm:prSet presAssocID="{7FA43ECE-CCA6-446A-958D-C122C25A029F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28F93-93D8-4250-9E8F-CA6F806089C6}" type="pres">
      <dgm:prSet presAssocID="{AB164D5A-0A2C-4ABD-A2D4-09CA216749B6}" presName="sp" presStyleCnt="0"/>
      <dgm:spPr/>
    </dgm:pt>
    <dgm:pt modelId="{8704D798-3673-4749-A8B6-AA2CC7850C1D}" type="pres">
      <dgm:prSet presAssocID="{94466D06-2B70-4652-B6C3-DE19E8D86C6B}" presName="composite" presStyleCnt="0"/>
      <dgm:spPr/>
    </dgm:pt>
    <dgm:pt modelId="{9D883EEA-BD19-478E-AC95-01F2C33DA641}" type="pres">
      <dgm:prSet presAssocID="{94466D06-2B70-4652-B6C3-DE19E8D86C6B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9C939-006B-4F1C-96DC-5C86026DD8C4}" type="pres">
      <dgm:prSet presAssocID="{94466D06-2B70-4652-B6C3-DE19E8D86C6B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46866-5B18-4D42-AE15-B3B76B20D75B}" type="pres">
      <dgm:prSet presAssocID="{56FD42D0-9F8D-4627-AAE1-B71D4258853A}" presName="sp" presStyleCnt="0"/>
      <dgm:spPr/>
    </dgm:pt>
    <dgm:pt modelId="{ACABDB59-223A-4CAA-96D2-50EE62252DBB}" type="pres">
      <dgm:prSet presAssocID="{BE303DC3-55A6-4A65-9221-E582F7C7564A}" presName="composite" presStyleCnt="0"/>
      <dgm:spPr/>
    </dgm:pt>
    <dgm:pt modelId="{2DB56EDE-6840-4B3A-A583-BAA185451989}" type="pres">
      <dgm:prSet presAssocID="{BE303DC3-55A6-4A65-9221-E582F7C7564A}" presName="parentText" presStyleLbl="alignNode1" presStyleIdx="6" presStyleCnt="7" custLinFactNeighborX="-1423" custLinFactNeighborY="-64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C16F3-74F1-4373-BCFE-51AA37E47225}" type="pres">
      <dgm:prSet presAssocID="{BE303DC3-55A6-4A65-9221-E582F7C7564A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29848A-3189-4B64-8087-F0B03DDB578D}" srcId="{B957C39A-CB05-4B71-8E76-52856FBFCE86}" destId="{B081A432-771B-4DA5-90A7-42A7DE4537F1}" srcOrd="3" destOrd="0" parTransId="{F54DCA40-072B-4456-99CE-D397FADB00AC}" sibTransId="{5A649A52-0231-4B3A-95B2-B1DE66FABFA7}"/>
    <dgm:cxn modelId="{78D977CA-F239-4961-A05E-42BAA24B522A}" srcId="{94466D06-2B70-4652-B6C3-DE19E8D86C6B}" destId="{471AF346-14CF-4938-B6F8-E0F057A7AAC6}" srcOrd="0" destOrd="0" parTransId="{3AA047A7-62D5-4238-B6EB-73D1596E2779}" sibTransId="{1988FE59-A289-4284-96CE-655415659B39}"/>
    <dgm:cxn modelId="{4D376165-4DD9-4AFB-9F01-21F0A3AD0688}" type="presOf" srcId="{53E6C90C-712A-4297-8C1E-F428D18C83F7}" destId="{D39534C3-86EF-4CED-8050-29128FB525CB}" srcOrd="0" destOrd="0" presId="urn:microsoft.com/office/officeart/2005/8/layout/chevron2"/>
    <dgm:cxn modelId="{29AB3648-D9C1-437E-865D-E8B6EDD21998}" type="presOf" srcId="{9810FC41-CE2B-4A48-B11B-8FABE01B0434}" destId="{50FDDBBB-3A3C-4460-8DC1-EB786ABF8076}" srcOrd="0" destOrd="0" presId="urn:microsoft.com/office/officeart/2005/8/layout/chevron2"/>
    <dgm:cxn modelId="{8EA807D6-CD99-4768-BB9C-2A42CEFCFC03}" srcId="{7FA43ECE-CCA6-446A-958D-C122C25A029F}" destId="{C6723E9D-A24F-42FE-996E-483E413FF89A}" srcOrd="0" destOrd="0" parTransId="{FB67DB74-79C1-4442-8DA3-E6B7692E70F2}" sibTransId="{D91C4DDF-00DA-4AA1-8DA2-570B6C8400FE}"/>
    <dgm:cxn modelId="{06051014-CFC8-404C-B703-ACFFD59DE9CC}" srcId="{B957C39A-CB05-4B71-8E76-52856FBFCE86}" destId="{CB225DFE-30B4-4097-8106-391527B2D31C}" srcOrd="0" destOrd="0" parTransId="{74B5FD1E-A7E7-4B3A-8E42-440A79F12972}" sibTransId="{D0DFA1A8-EE6C-4435-B8B6-18F9254D3001}"/>
    <dgm:cxn modelId="{326AC370-59A1-4EC8-BBA9-C34EAA1D9B32}" srcId="{B957C39A-CB05-4B71-8E76-52856FBFCE86}" destId="{49BA531A-D49D-4E3E-8F9F-C840B0B1704C}" srcOrd="2" destOrd="0" parTransId="{61266AAD-987E-485F-990D-E8333248BEAA}" sibTransId="{FCFAB08A-C2A4-45A1-A036-FFF1096F1B52}"/>
    <dgm:cxn modelId="{EB811796-83D4-46AF-9444-785AA2A55175}" type="presOf" srcId="{B081A432-771B-4DA5-90A7-42A7DE4537F1}" destId="{FF028695-6442-4814-97B6-C894221772F9}" srcOrd="0" destOrd="0" presId="urn:microsoft.com/office/officeart/2005/8/layout/chevron2"/>
    <dgm:cxn modelId="{0E6ED0E0-1DD2-4893-8BC8-9F7AA702EE56}" type="presOf" srcId="{C6723E9D-A24F-42FE-996E-483E413FF89A}" destId="{21F57AFA-98C5-48BE-8EAA-E60B7469D555}" srcOrd="0" destOrd="0" presId="urn:microsoft.com/office/officeart/2005/8/layout/chevron2"/>
    <dgm:cxn modelId="{8CFEB787-42B1-402F-ACFC-35750591A028}" type="presOf" srcId="{7FA43ECE-CCA6-446A-958D-C122C25A029F}" destId="{D7A791C9-2CCE-434A-9B54-CDE025211BD7}" srcOrd="0" destOrd="0" presId="urn:microsoft.com/office/officeart/2005/8/layout/chevron2"/>
    <dgm:cxn modelId="{42A6AEE6-1075-41A4-A487-7DCC3281F394}" srcId="{B957C39A-CB05-4B71-8E76-52856FBFCE86}" destId="{7FA43ECE-CCA6-446A-958D-C122C25A029F}" srcOrd="4" destOrd="0" parTransId="{D27E95A1-4CA0-4F07-92E5-CBEE55C5CBD5}" sibTransId="{AB164D5A-0A2C-4ABD-A2D4-09CA216749B6}"/>
    <dgm:cxn modelId="{29719225-92A1-4F76-AE73-1E0712F49B56}" type="presOf" srcId="{692AD803-C7AD-48CE-90EC-3E237B80E1D6}" destId="{3634A2BD-19A9-44D2-B1E9-EC5B41A832C6}" srcOrd="0" destOrd="0" presId="urn:microsoft.com/office/officeart/2005/8/layout/chevron2"/>
    <dgm:cxn modelId="{419A27DB-BECC-468E-BD45-C8ADBC54C892}" type="presOf" srcId="{26927D3A-4706-416E-B7A1-2B896102BE8D}" destId="{DCA0AB1C-E6D4-4191-8A7F-4E433B156965}" srcOrd="0" destOrd="0" presId="urn:microsoft.com/office/officeart/2005/8/layout/chevron2"/>
    <dgm:cxn modelId="{B6648174-11CF-4455-B9F4-B7A45E007FDB}" type="presOf" srcId="{49BA531A-D49D-4E3E-8F9F-C840B0B1704C}" destId="{680651EF-9FC0-41D5-9D03-79CEAB83168E}" srcOrd="0" destOrd="0" presId="urn:microsoft.com/office/officeart/2005/8/layout/chevron2"/>
    <dgm:cxn modelId="{B0EA4B8C-D86F-4E58-AD3D-04B060012965}" srcId="{CB225DFE-30B4-4097-8106-391527B2D31C}" destId="{9810FC41-CE2B-4A48-B11B-8FABE01B0434}" srcOrd="0" destOrd="0" parTransId="{8BB034CF-3340-4E1A-9F0E-B23F25F93638}" sibTransId="{F47F19BF-0885-4BF2-8918-012979A3DAFA}"/>
    <dgm:cxn modelId="{43DB8030-DB01-4370-BDDF-A141C64F1654}" type="presOf" srcId="{471AF346-14CF-4938-B6F8-E0F057A7AAC6}" destId="{EBE9C939-006B-4F1C-96DC-5C86026DD8C4}" srcOrd="0" destOrd="0" presId="urn:microsoft.com/office/officeart/2005/8/layout/chevron2"/>
    <dgm:cxn modelId="{821722F4-19D6-4DD5-9ED6-9756B1E2164B}" type="presOf" srcId="{94466D06-2B70-4652-B6C3-DE19E8D86C6B}" destId="{9D883EEA-BD19-478E-AC95-01F2C33DA641}" srcOrd="0" destOrd="0" presId="urn:microsoft.com/office/officeart/2005/8/layout/chevron2"/>
    <dgm:cxn modelId="{6791D1A1-E72B-4644-9B73-54ABA6C266EF}" srcId="{B081A432-771B-4DA5-90A7-42A7DE4537F1}" destId="{692AD803-C7AD-48CE-90EC-3E237B80E1D6}" srcOrd="0" destOrd="0" parTransId="{A77C7500-E3E5-42DA-8B90-92467BD30C80}" sibTransId="{9A21BAC0-CB2A-46E4-BB4B-C8F2DC265D49}"/>
    <dgm:cxn modelId="{29762B6F-7A9D-4009-8B77-60DBD965F35C}" srcId="{B957C39A-CB05-4B71-8E76-52856FBFCE86}" destId="{94466D06-2B70-4652-B6C3-DE19E8D86C6B}" srcOrd="5" destOrd="0" parTransId="{C01D34C4-0461-427B-8303-11752F489B91}" sibTransId="{56FD42D0-9F8D-4627-AAE1-B71D4258853A}"/>
    <dgm:cxn modelId="{6E9DC676-7D1C-423A-8539-416A2EBDBB59}" srcId="{BE303DC3-55A6-4A65-9221-E582F7C7564A}" destId="{A5EF1EBE-CF90-4289-9DCE-D27FE32F390A}" srcOrd="0" destOrd="0" parTransId="{ABD5F4D1-F5F1-47AD-8719-2C199ACFBF47}" sibTransId="{C4B6C038-BB45-4DAB-A3BC-8B9830BD2E4A}"/>
    <dgm:cxn modelId="{76141F64-F020-417C-8596-5570FF0085C5}" type="presOf" srcId="{8D0B91AB-AB1C-4E12-BFE9-8AE3EE317B5C}" destId="{1FB7458E-8664-49CC-93A8-DDA5DE1FD9D5}" srcOrd="0" destOrd="0" presId="urn:microsoft.com/office/officeart/2005/8/layout/chevron2"/>
    <dgm:cxn modelId="{5D9319D2-2AC9-45B6-9A8D-20FDC06EFEC2}" srcId="{49BA531A-D49D-4E3E-8F9F-C840B0B1704C}" destId="{53E6C90C-712A-4297-8C1E-F428D18C83F7}" srcOrd="0" destOrd="0" parTransId="{962CED92-6C4B-4290-99BD-28CAB7935B69}" sibTransId="{C4483B8C-C212-4F8E-B7E1-9A4F5DE5449D}"/>
    <dgm:cxn modelId="{407FB4A6-7D3D-4267-9953-EA42019A4409}" srcId="{B957C39A-CB05-4B71-8E76-52856FBFCE86}" destId="{BE303DC3-55A6-4A65-9221-E582F7C7564A}" srcOrd="6" destOrd="0" parTransId="{06C8C7B5-0315-418B-869F-13521ED02397}" sibTransId="{CBF7924F-9372-4DB8-9152-DE531F2D602B}"/>
    <dgm:cxn modelId="{1B5E08A7-BBCA-4420-A151-2F0364EDF639}" srcId="{B957C39A-CB05-4B71-8E76-52856FBFCE86}" destId="{8D0B91AB-AB1C-4E12-BFE9-8AE3EE317B5C}" srcOrd="1" destOrd="0" parTransId="{8C15A0CF-B98D-45AD-9677-76534ADD3861}" sibTransId="{1536BD0F-D162-459A-8E73-706BF838B577}"/>
    <dgm:cxn modelId="{E0C71AEE-944D-423F-951A-BAFB1C0DB6E2}" type="presOf" srcId="{BE303DC3-55A6-4A65-9221-E582F7C7564A}" destId="{2DB56EDE-6840-4B3A-A583-BAA185451989}" srcOrd="0" destOrd="0" presId="urn:microsoft.com/office/officeart/2005/8/layout/chevron2"/>
    <dgm:cxn modelId="{E2B0EB39-C40C-4C91-A179-5FA17B963D66}" type="presOf" srcId="{CB225DFE-30B4-4097-8106-391527B2D31C}" destId="{312D09E2-E326-4C65-828C-C95A499E0A0B}" srcOrd="0" destOrd="0" presId="urn:microsoft.com/office/officeart/2005/8/layout/chevron2"/>
    <dgm:cxn modelId="{79F565AC-965A-4AF1-9990-70B87771195A}" srcId="{8D0B91AB-AB1C-4E12-BFE9-8AE3EE317B5C}" destId="{26927D3A-4706-416E-B7A1-2B896102BE8D}" srcOrd="0" destOrd="0" parTransId="{46931C07-6BCD-4DED-BBAA-8520597540E6}" sibTransId="{A7A2709D-5612-46CC-AFA1-540F791F109D}"/>
    <dgm:cxn modelId="{FA2DA0C5-86DE-4BF3-84EF-03527B5091F7}" type="presOf" srcId="{A5EF1EBE-CF90-4289-9DCE-D27FE32F390A}" destId="{2FCC16F3-74F1-4373-BCFE-51AA37E47225}" srcOrd="0" destOrd="0" presId="urn:microsoft.com/office/officeart/2005/8/layout/chevron2"/>
    <dgm:cxn modelId="{83A58646-001E-4788-BE84-5FDE91D1DE64}" type="presOf" srcId="{B957C39A-CB05-4B71-8E76-52856FBFCE86}" destId="{610D517F-C189-4714-B42F-884F2FE51F4C}" srcOrd="0" destOrd="0" presId="urn:microsoft.com/office/officeart/2005/8/layout/chevron2"/>
    <dgm:cxn modelId="{EADAF453-73FA-4EF2-89F1-A91125ED3AE9}" type="presParOf" srcId="{610D517F-C189-4714-B42F-884F2FE51F4C}" destId="{BA8E4797-FAD9-4477-B3AF-3A4B4BEB3E1D}" srcOrd="0" destOrd="0" presId="urn:microsoft.com/office/officeart/2005/8/layout/chevron2"/>
    <dgm:cxn modelId="{79B8064D-E6DA-47FF-98A2-84A9532525E5}" type="presParOf" srcId="{BA8E4797-FAD9-4477-B3AF-3A4B4BEB3E1D}" destId="{312D09E2-E326-4C65-828C-C95A499E0A0B}" srcOrd="0" destOrd="0" presId="urn:microsoft.com/office/officeart/2005/8/layout/chevron2"/>
    <dgm:cxn modelId="{15B0C163-0EB5-496A-9B80-BDD563E222F0}" type="presParOf" srcId="{BA8E4797-FAD9-4477-B3AF-3A4B4BEB3E1D}" destId="{50FDDBBB-3A3C-4460-8DC1-EB786ABF8076}" srcOrd="1" destOrd="0" presId="urn:microsoft.com/office/officeart/2005/8/layout/chevron2"/>
    <dgm:cxn modelId="{7F7D65B3-3077-4B67-8B3E-641824B9ACAD}" type="presParOf" srcId="{610D517F-C189-4714-B42F-884F2FE51F4C}" destId="{663F25E7-6824-4797-AC6E-7AC07F866345}" srcOrd="1" destOrd="0" presId="urn:microsoft.com/office/officeart/2005/8/layout/chevron2"/>
    <dgm:cxn modelId="{57B67412-1BFC-4436-9FFE-B97BFAB2E842}" type="presParOf" srcId="{610D517F-C189-4714-B42F-884F2FE51F4C}" destId="{F0EE7862-AE92-4816-8DB6-7DC030C530F6}" srcOrd="2" destOrd="0" presId="urn:microsoft.com/office/officeart/2005/8/layout/chevron2"/>
    <dgm:cxn modelId="{9491BD0F-6166-484E-AA9E-21325A7EDF28}" type="presParOf" srcId="{F0EE7862-AE92-4816-8DB6-7DC030C530F6}" destId="{1FB7458E-8664-49CC-93A8-DDA5DE1FD9D5}" srcOrd="0" destOrd="0" presId="urn:microsoft.com/office/officeart/2005/8/layout/chevron2"/>
    <dgm:cxn modelId="{DAEB3F2E-2AB3-4630-A5F8-0D30BA6B1BBC}" type="presParOf" srcId="{F0EE7862-AE92-4816-8DB6-7DC030C530F6}" destId="{DCA0AB1C-E6D4-4191-8A7F-4E433B156965}" srcOrd="1" destOrd="0" presId="urn:microsoft.com/office/officeart/2005/8/layout/chevron2"/>
    <dgm:cxn modelId="{7DF910F4-3A1E-4F9B-A800-FE1C46546140}" type="presParOf" srcId="{610D517F-C189-4714-B42F-884F2FE51F4C}" destId="{F9A4AC15-ACE2-4E3B-A3E9-05357468B63F}" srcOrd="3" destOrd="0" presId="urn:microsoft.com/office/officeart/2005/8/layout/chevron2"/>
    <dgm:cxn modelId="{7B84B265-D92D-457E-8FAA-653532E3C771}" type="presParOf" srcId="{610D517F-C189-4714-B42F-884F2FE51F4C}" destId="{290B7B37-E6B4-4DC1-A551-C41227379C6D}" srcOrd="4" destOrd="0" presId="urn:microsoft.com/office/officeart/2005/8/layout/chevron2"/>
    <dgm:cxn modelId="{FC9C1015-40E4-4B30-A86B-7F25972EED45}" type="presParOf" srcId="{290B7B37-E6B4-4DC1-A551-C41227379C6D}" destId="{680651EF-9FC0-41D5-9D03-79CEAB83168E}" srcOrd="0" destOrd="0" presId="urn:microsoft.com/office/officeart/2005/8/layout/chevron2"/>
    <dgm:cxn modelId="{C43CDA9F-A541-47C3-8BB9-17EF5BD45724}" type="presParOf" srcId="{290B7B37-E6B4-4DC1-A551-C41227379C6D}" destId="{D39534C3-86EF-4CED-8050-29128FB525CB}" srcOrd="1" destOrd="0" presId="urn:microsoft.com/office/officeart/2005/8/layout/chevron2"/>
    <dgm:cxn modelId="{8D7FE911-00C4-4DE2-9538-B6A346B78D20}" type="presParOf" srcId="{610D517F-C189-4714-B42F-884F2FE51F4C}" destId="{A5B9392F-A0A4-4920-8F5F-2C2588032CB8}" srcOrd="5" destOrd="0" presId="urn:microsoft.com/office/officeart/2005/8/layout/chevron2"/>
    <dgm:cxn modelId="{130A1F59-B6F2-4C5E-A56E-6E6F0D64128F}" type="presParOf" srcId="{610D517F-C189-4714-B42F-884F2FE51F4C}" destId="{18B28985-BF75-469E-A2EA-86058087ADBF}" srcOrd="6" destOrd="0" presId="urn:microsoft.com/office/officeart/2005/8/layout/chevron2"/>
    <dgm:cxn modelId="{92ACB331-4A24-4F80-B8A1-4C8ED54DB1FA}" type="presParOf" srcId="{18B28985-BF75-469E-A2EA-86058087ADBF}" destId="{FF028695-6442-4814-97B6-C894221772F9}" srcOrd="0" destOrd="0" presId="urn:microsoft.com/office/officeart/2005/8/layout/chevron2"/>
    <dgm:cxn modelId="{4C4C5560-C764-4C32-809D-0EB04501282E}" type="presParOf" srcId="{18B28985-BF75-469E-A2EA-86058087ADBF}" destId="{3634A2BD-19A9-44D2-B1E9-EC5B41A832C6}" srcOrd="1" destOrd="0" presId="urn:microsoft.com/office/officeart/2005/8/layout/chevron2"/>
    <dgm:cxn modelId="{FE6BF931-505F-4332-BC5C-AB7405D2F1F6}" type="presParOf" srcId="{610D517F-C189-4714-B42F-884F2FE51F4C}" destId="{E763700F-9FF2-4948-8CB9-0B07A14DBC82}" srcOrd="7" destOrd="0" presId="urn:microsoft.com/office/officeart/2005/8/layout/chevron2"/>
    <dgm:cxn modelId="{DE5F965F-7FAE-423C-A96D-E562DBF71677}" type="presParOf" srcId="{610D517F-C189-4714-B42F-884F2FE51F4C}" destId="{88B6C9A7-545D-46FA-9CC2-3DDA3BA4E9E2}" srcOrd="8" destOrd="0" presId="urn:microsoft.com/office/officeart/2005/8/layout/chevron2"/>
    <dgm:cxn modelId="{8E1E9A04-4CFC-45D9-AE1F-C0EAC9E2E2A5}" type="presParOf" srcId="{88B6C9A7-545D-46FA-9CC2-3DDA3BA4E9E2}" destId="{D7A791C9-2CCE-434A-9B54-CDE025211BD7}" srcOrd="0" destOrd="0" presId="urn:microsoft.com/office/officeart/2005/8/layout/chevron2"/>
    <dgm:cxn modelId="{4CC33A35-7FBD-4655-B00C-64922AF323A2}" type="presParOf" srcId="{88B6C9A7-545D-46FA-9CC2-3DDA3BA4E9E2}" destId="{21F57AFA-98C5-48BE-8EAA-E60B7469D555}" srcOrd="1" destOrd="0" presId="urn:microsoft.com/office/officeart/2005/8/layout/chevron2"/>
    <dgm:cxn modelId="{829F5769-E8F5-4C70-917F-0AC157FE742C}" type="presParOf" srcId="{610D517F-C189-4714-B42F-884F2FE51F4C}" destId="{1AE28F93-93D8-4250-9E8F-CA6F806089C6}" srcOrd="9" destOrd="0" presId="urn:microsoft.com/office/officeart/2005/8/layout/chevron2"/>
    <dgm:cxn modelId="{4ADBD0D2-D687-4D8E-B366-F5145F8AA75C}" type="presParOf" srcId="{610D517F-C189-4714-B42F-884F2FE51F4C}" destId="{8704D798-3673-4749-A8B6-AA2CC7850C1D}" srcOrd="10" destOrd="0" presId="urn:microsoft.com/office/officeart/2005/8/layout/chevron2"/>
    <dgm:cxn modelId="{88FD5132-B880-4406-BF59-EBD60A54881F}" type="presParOf" srcId="{8704D798-3673-4749-A8B6-AA2CC7850C1D}" destId="{9D883EEA-BD19-478E-AC95-01F2C33DA641}" srcOrd="0" destOrd="0" presId="urn:microsoft.com/office/officeart/2005/8/layout/chevron2"/>
    <dgm:cxn modelId="{FF65C998-1283-4DBD-97C0-6CAC0C87412A}" type="presParOf" srcId="{8704D798-3673-4749-A8B6-AA2CC7850C1D}" destId="{EBE9C939-006B-4F1C-96DC-5C86026DD8C4}" srcOrd="1" destOrd="0" presId="urn:microsoft.com/office/officeart/2005/8/layout/chevron2"/>
    <dgm:cxn modelId="{B1B25D66-ABC8-42B2-BB7D-CF15E38F065C}" type="presParOf" srcId="{610D517F-C189-4714-B42F-884F2FE51F4C}" destId="{36346866-5B18-4D42-AE15-B3B76B20D75B}" srcOrd="11" destOrd="0" presId="urn:microsoft.com/office/officeart/2005/8/layout/chevron2"/>
    <dgm:cxn modelId="{655C0EDB-C364-46DC-8962-A0D24174348F}" type="presParOf" srcId="{610D517F-C189-4714-B42F-884F2FE51F4C}" destId="{ACABDB59-223A-4CAA-96D2-50EE62252DBB}" srcOrd="12" destOrd="0" presId="urn:microsoft.com/office/officeart/2005/8/layout/chevron2"/>
    <dgm:cxn modelId="{880BF567-1699-4B47-BA85-A58611B1F9D3}" type="presParOf" srcId="{ACABDB59-223A-4CAA-96D2-50EE62252DBB}" destId="{2DB56EDE-6840-4B3A-A583-BAA185451989}" srcOrd="0" destOrd="0" presId="urn:microsoft.com/office/officeart/2005/8/layout/chevron2"/>
    <dgm:cxn modelId="{42C23E1F-8BD8-4740-BCC3-81C57AE44BBE}" type="presParOf" srcId="{ACABDB59-223A-4CAA-96D2-50EE62252DBB}" destId="{2FCC16F3-74F1-4373-BCFE-51AA37E47225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F308A-9676-4E79-A7E2-D393AD9828A3}" type="datetimeFigureOut">
              <a:rPr lang="en-US" smtClean="0"/>
              <a:pPr/>
              <a:t>9/1/2008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42F8A-37D7-4290-AE3E-0B1F5A035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CACFA-C685-4E16-B0E0-D7181BF8D175}" type="datetimeFigureOut">
              <a:rPr lang="en-US" smtClean="0"/>
              <a:pPr/>
              <a:t>9/1/2008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6A520-1B97-4D22-A18C-8C5F7AD6F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6A520-1B97-4D22-A18C-8C5F7AD6F8B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6A520-1B97-4D22-A18C-8C5F7AD6F8B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2F74F1-4395-4F2A-83A4-B2D03C0557C3}" type="datetime1">
              <a:rPr lang="en-US" smtClean="0"/>
              <a:pPr>
                <a:defRPr/>
              </a:pPr>
              <a:t>9/1/2008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سیستم هوشمند تشخیص وزن عروضی اشعار فارسی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D80A7-399D-4EE4-9CAF-844DCCFA86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0B81CD-E9F1-446B-BD1E-E78423079F8D}" type="datetime1">
              <a:rPr lang="en-US" smtClean="0"/>
              <a:pPr>
                <a:defRPr/>
              </a:pPr>
              <a:t>9/1/2008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سیستم هوشمند تشخیص وزن عروضی اشعار فارسی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119F1-F90D-4EBB-B83D-91BAB1D7CC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854AB8-6A29-414F-BD29-ADBC5430A424}" type="datetime1">
              <a:rPr lang="en-US" smtClean="0"/>
              <a:pPr>
                <a:defRPr/>
              </a:pPr>
              <a:t>9/1/2008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سیستم هوشمند تشخیص وزن عروضی اشعار فارسی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8596E-33CB-4459-8FAC-36036BCC5D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EEF49F-A771-4DAA-BFC4-A2263925FD39}" type="datetime1">
              <a:rPr lang="en-US" smtClean="0"/>
              <a:pPr>
                <a:defRPr/>
              </a:pPr>
              <a:t>9/1/2008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سیستم هوشمند تشخیص وزن عروضی اشعار فارسی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C6480-C0E3-466B-B5A7-139DBEDD1F89}" type="datetime1">
              <a:rPr lang="en-US" smtClean="0"/>
              <a:pPr>
                <a:defRPr/>
              </a:pPr>
              <a:t>9/1/2008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سیستم هوشمند تشخیص وزن عروضی اشعار فارسی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FA9AF-A2C4-407A-82D4-73685F0474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EFD1AB-5114-4016-8A23-452F4B9991AA}" type="datetime1">
              <a:rPr lang="en-US" smtClean="0"/>
              <a:pPr>
                <a:defRPr/>
              </a:pPr>
              <a:t>9/1/2008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سیستم هوشمند تشخیص وزن عروضی اشعار فارسی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6A6C3-DC5A-4A60-A86F-02187617A3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AA4789-1745-47E1-8A9B-7971DA748094}" type="datetime1">
              <a:rPr lang="en-US" smtClean="0"/>
              <a:pPr>
                <a:defRPr/>
              </a:pPr>
              <a:t>9/1/2008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سیستم هوشمند تشخیص وزن عروضی اشعار فارسی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08AA0-CD00-4342-9445-C476A825AF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B5D0AD-B619-47F9-B141-377CD6829618}" type="datetime1">
              <a:rPr lang="en-US" smtClean="0"/>
              <a:pPr>
                <a:defRPr/>
              </a:pPr>
              <a:t>9/1/2008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سیستم هوشمند تشخیص وزن عروضی اشعار فارسی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F3029-398D-4A03-8216-2787E37DFF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C486E8-1B51-4B80-811B-9A833BC92A2C}" type="datetime1">
              <a:rPr lang="en-US" smtClean="0"/>
              <a:pPr>
                <a:defRPr/>
              </a:pPr>
              <a:t>9/1/2008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سیستم هوشمند تشخیص وزن عروضی اشعار فارسی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5E7E-ABE3-4F1A-807F-925D02C51B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218175-6A36-40F5-B83B-825762C38848}" type="datetime1">
              <a:rPr lang="en-US" smtClean="0"/>
              <a:pPr>
                <a:defRPr/>
              </a:pPr>
              <a:t>9/1/2008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سیستم هوشمند تشخیص وزن عروضی اشعار فارسی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00ADD-49AA-4497-8708-349380A133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6FD7C6-0EDF-4128-A211-C7993B430479}" type="datetime1">
              <a:rPr lang="en-US" smtClean="0"/>
              <a:pPr>
                <a:defRPr/>
              </a:pPr>
              <a:t>9/1/2008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سیستم هوشمند تشخیص وزن عروضی اشعار فارسی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36938CF6-E23A-42F0-AECB-7181FED60A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D351196-1EB9-4960-9DD7-BCB3006DF0B9}" type="datetime1">
              <a:rPr lang="en-US" smtClean="0"/>
              <a:pPr>
                <a:defRPr/>
              </a:pPr>
              <a:t>9/1/2008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سیستم هوشمند تشخیص وزن عروضی اشعار فارسی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DCE483F-EBC9-41BB-9AA1-85B03057A6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r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B Titr" pitchFamily="2" charset="-78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71472" y="1314448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fa-IR" b="0" dirty="0" smtClean="0">
                <a:solidFill>
                  <a:srgbClr val="2A22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سیستم هوشمند تشخیص وزن عروضی اشعار فارسی</a:t>
            </a:r>
            <a:endParaRPr lang="en-US" b="0" dirty="0" smtClean="0">
              <a:solidFill>
                <a:srgbClr val="2A22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714752"/>
            <a:ext cx="7854696" cy="2928958"/>
          </a:xfrm>
        </p:spPr>
        <p:txBody>
          <a:bodyPr rtlCol="0">
            <a:normAutofit fontScale="92500" lnSpcReduction="10000"/>
          </a:bodyPr>
          <a:lstStyle/>
          <a:p>
            <a:pPr algn="ctr" rt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 smtClean="0">
              <a:cs typeface="B Nazanin" pitchFamily="2" charset="-78"/>
            </a:endParaRPr>
          </a:p>
          <a:p>
            <a:pPr algn="ct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dirty="0" smtClean="0">
                <a:cs typeface="B Nazanin" pitchFamily="2" charset="-78"/>
              </a:rPr>
              <a:t>محمد مهدی مجیر</a:t>
            </a:r>
            <a:r>
              <a:rPr lang="fa-IR" dirty="0" smtClean="0"/>
              <a:t>ی</a:t>
            </a:r>
            <a:endParaRPr lang="fa-IR" dirty="0" smtClean="0">
              <a:cs typeface="B Nazanin" pitchFamily="2" charset="-78"/>
            </a:endParaRPr>
          </a:p>
          <a:p>
            <a:pPr algn="ctr" rt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cs typeface="B Nazanin" pitchFamily="2" charset="-78"/>
            </a:endParaRPr>
          </a:p>
          <a:p>
            <a:pPr algn="ctr" rt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cs typeface="B Nazanin" pitchFamily="2" charset="-78"/>
            </a:endParaRPr>
          </a:p>
          <a:p>
            <a:pPr algn="ct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dirty="0" smtClean="0">
                <a:cs typeface="B Nazanin" pitchFamily="2" charset="-78"/>
              </a:rPr>
              <a:t>استاد راهنما: </a:t>
            </a:r>
            <a:endParaRPr lang="en-US" dirty="0" smtClean="0">
              <a:cs typeface="B Nazanin" pitchFamily="2" charset="-78"/>
            </a:endParaRPr>
          </a:p>
          <a:p>
            <a:pPr algn="ct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dirty="0" smtClean="0">
                <a:cs typeface="B Nazanin" pitchFamily="2" charset="-78"/>
              </a:rPr>
              <a:t>دکتر بهروز مینایی</a:t>
            </a:r>
          </a:p>
          <a:p>
            <a:pPr algn="ctr" rt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a-IR" sz="2000" dirty="0" smtClean="0">
              <a:cs typeface="B Nazanin" pitchFamily="2" charset="-78"/>
            </a:endParaRPr>
          </a:p>
          <a:p>
            <a:pPr algn="ctr" rt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a-IR" sz="2000" dirty="0" smtClean="0">
              <a:cs typeface="B Nazanin" pitchFamily="2" charset="-78"/>
            </a:endParaRPr>
          </a:p>
          <a:p>
            <a:pPr algn="ct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2000" dirty="0" smtClean="0"/>
              <a:t>« </a:t>
            </a:r>
            <a:r>
              <a:rPr lang="fa-IR" sz="2000" dirty="0" smtClean="0">
                <a:cs typeface="B Nazanin" pitchFamily="2" charset="-78"/>
              </a:rPr>
              <a:t>شهریور 1387 »</a:t>
            </a:r>
            <a:endParaRPr lang="en-US" sz="2000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D80A7-399D-4EE4-9CAF-844DCCFA867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/>
          <a:lstStyle/>
          <a:p>
            <a:pPr algn="ctr"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سرفصل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72" y="1857364"/>
            <a:ext cx="3900486" cy="4429156"/>
          </a:xfrm>
        </p:spPr>
        <p:txBody>
          <a:bodyPr/>
          <a:lstStyle/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مقدمه</a:t>
            </a: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آشنایی با عروض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ساخت مجموعه داده</a:t>
            </a:r>
            <a:endParaRPr lang="fa-I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Nazanin" pitchFamily="2" charset="-78"/>
            </a:endParaRP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الگوریتم پیشنهادی</a:t>
            </a: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انطباق</a:t>
            </a: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آزمون</a:t>
            </a: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نتیجه‌گیری</a:t>
            </a:r>
          </a:p>
          <a:p>
            <a:pPr marL="514350" indent="-514350" algn="r" rtl="1">
              <a:buFont typeface="+mj-lt"/>
              <a:buAutoNum type="arabicPeriod"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dirty="0" smtClean="0"/>
              <a:t>3- ساخت مجموعه داده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fa-IR" sz="2800" dirty="0" smtClean="0"/>
              <a:t>عدم وجود </a:t>
            </a:r>
            <a:r>
              <a:rPr lang="en-US" sz="2800" dirty="0" smtClean="0"/>
              <a:t>Data Set</a:t>
            </a:r>
            <a:endParaRPr lang="fa-IR" sz="2800" dirty="0" smtClean="0"/>
          </a:p>
          <a:p>
            <a:endParaRPr lang="fa-IR" sz="2400" dirty="0" smtClean="0"/>
          </a:p>
          <a:p>
            <a:r>
              <a:rPr lang="fa-IR" sz="2800" dirty="0" smtClean="0"/>
              <a:t>ساخت مجموعه داده با استفاده از اشعار حافظ و مولانا</a:t>
            </a:r>
          </a:p>
          <a:p>
            <a:endParaRPr lang="fa-IR" sz="2400" dirty="0" smtClean="0"/>
          </a:p>
          <a:p>
            <a:r>
              <a:rPr lang="fa-IR" sz="2800" dirty="0" smtClean="0"/>
              <a:t>آماده سازی بیش از 1000 بیت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/>
          <a:lstStyle/>
          <a:p>
            <a:pPr algn="ctr"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سرفصل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72" y="1857364"/>
            <a:ext cx="3900486" cy="4429156"/>
          </a:xfrm>
        </p:spPr>
        <p:txBody>
          <a:bodyPr/>
          <a:lstStyle/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مقدمه</a:t>
            </a: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آشنایی با عروض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/>
              <a:t>ساخت مجموعه داده</a:t>
            </a:r>
            <a:endParaRPr lang="fa-IR" sz="3200" dirty="0" smtClean="0">
              <a:cs typeface="B Nazanin" pitchFamily="2" charset="-78"/>
            </a:endParaRP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الگوریتم پیشنهادی</a:t>
            </a: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انطباق</a:t>
            </a: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آزمون</a:t>
            </a: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نتیجه‌گیری</a:t>
            </a:r>
          </a:p>
          <a:p>
            <a:pPr marL="514350" indent="-514350" algn="r" rtl="1">
              <a:buFont typeface="+mj-lt"/>
              <a:buAutoNum type="arabicPeriod"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4- الگوریتم پیشنهادی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fa-IR" dirty="0" smtClean="0"/>
          </a:p>
          <a:p>
            <a:pPr marL="514350" indent="-514350">
              <a:buNone/>
            </a:pPr>
            <a:r>
              <a:rPr lang="fa-IR" dirty="0" smtClean="0"/>
              <a:t>4-1- حرکت‌گذاری</a:t>
            </a:r>
          </a:p>
          <a:p>
            <a:pPr marL="514350" indent="-514350">
              <a:buNone/>
            </a:pPr>
            <a:r>
              <a:rPr lang="fa-IR" dirty="0" smtClean="0"/>
              <a:t>4-2- تبدیل مصراع حرکت‌گذاری شده به رشته </a:t>
            </a:r>
            <a:r>
              <a:rPr lang="en-US" dirty="0" smtClean="0"/>
              <a:t>CV</a:t>
            </a:r>
            <a:endParaRPr lang="fa-IR" dirty="0" smtClean="0"/>
          </a:p>
          <a:p>
            <a:pPr marL="514350" indent="-514350">
              <a:buNone/>
            </a:pPr>
            <a:r>
              <a:rPr lang="fa-IR" dirty="0" smtClean="0"/>
              <a:t>4-3- اصلاح رشته </a:t>
            </a:r>
            <a:r>
              <a:rPr lang="en-US" dirty="0" smtClean="0"/>
              <a:t>CV</a:t>
            </a:r>
            <a:r>
              <a:rPr lang="fa-IR" dirty="0" smtClean="0"/>
              <a:t> بر اساس اختیارات شاعری</a:t>
            </a:r>
          </a:p>
          <a:p>
            <a:pPr marL="514350" indent="-514350">
              <a:buNone/>
            </a:pPr>
            <a:r>
              <a:rPr lang="fa-IR" dirty="0" smtClean="0"/>
              <a:t>4-4- تبدیل رشته </a:t>
            </a:r>
            <a:r>
              <a:rPr lang="en-US" dirty="0" smtClean="0"/>
              <a:t> CV</a:t>
            </a:r>
            <a:r>
              <a:rPr lang="fa-IR" dirty="0" smtClean="0"/>
              <a:t>اطلاح شده به رشته </a:t>
            </a:r>
            <a:r>
              <a:rPr lang="en-US" dirty="0" smtClean="0"/>
              <a:t>Udash</a:t>
            </a:r>
            <a:endParaRPr lang="fa-IR" dirty="0" smtClean="0"/>
          </a:p>
          <a:p>
            <a:pPr marL="514350" indent="-514350">
              <a:buNone/>
            </a:pPr>
            <a:r>
              <a:rPr lang="fa-IR" dirty="0" smtClean="0"/>
              <a:t>4-5- اصلاح رشته </a:t>
            </a:r>
            <a:r>
              <a:rPr lang="en-US" dirty="0" smtClean="0"/>
              <a:t>Udash</a:t>
            </a:r>
            <a:r>
              <a:rPr lang="fa-IR" dirty="0" smtClean="0"/>
              <a:t> بر اساس اختیارات شاعری</a:t>
            </a:r>
          </a:p>
          <a:p>
            <a:pPr marL="514350" indent="-514350">
              <a:buNone/>
            </a:pPr>
            <a:r>
              <a:rPr lang="fa-IR" dirty="0" smtClean="0"/>
              <a:t>4-6- انطباق رشته </a:t>
            </a:r>
            <a:r>
              <a:rPr lang="en-US" dirty="0" smtClean="0"/>
              <a:t>Udash</a:t>
            </a:r>
            <a:r>
              <a:rPr lang="fa-IR" dirty="0" smtClean="0"/>
              <a:t> با یکی از اوزان پرکاربرد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142844" y="1785926"/>
          <a:ext cx="2857520" cy="4929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400" dirty="0" smtClean="0"/>
              <a:t>4-1- حرکت‌گذاری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800" dirty="0" smtClean="0"/>
          </a:p>
          <a:p>
            <a:r>
              <a:rPr lang="fa-IR" sz="2800" dirty="0" smtClean="0"/>
              <a:t>با استفاده از مجموعه لغات</a:t>
            </a:r>
          </a:p>
          <a:p>
            <a:pPr lvl="1">
              <a:buFont typeface="Wingdings" pitchFamily="2" charset="2"/>
              <a:buChar char="v"/>
            </a:pPr>
            <a:r>
              <a:rPr lang="fa-IR" sz="2800" dirty="0" smtClean="0"/>
              <a:t> استفاده از مجموعه لغات برنامه متن‌باز «واژگان زایای زبان فارسی»</a:t>
            </a:r>
          </a:p>
          <a:p>
            <a:pPr lvl="1">
              <a:buFont typeface="Wingdings" pitchFamily="2" charset="2"/>
              <a:buChar char="v"/>
            </a:pPr>
            <a:r>
              <a:rPr lang="fa-IR" sz="2800" dirty="0" smtClean="0"/>
              <a:t> 50000 لغت</a:t>
            </a:r>
          </a:p>
          <a:p>
            <a:pPr lvl="1">
              <a:buFont typeface="Wingdings" pitchFamily="2" charset="2"/>
              <a:buChar char="v"/>
            </a:pPr>
            <a:endParaRPr lang="fa-IR" sz="2800" dirty="0" smtClean="0"/>
          </a:p>
          <a:p>
            <a:r>
              <a:rPr lang="fa-IR" sz="2800" dirty="0" smtClean="0"/>
              <a:t>بدون استفاده از مجموعه لغات</a:t>
            </a:r>
          </a:p>
          <a:p>
            <a:pPr lvl="1">
              <a:buFont typeface="Wingdings" pitchFamily="2" charset="2"/>
              <a:buChar char="v"/>
            </a:pPr>
            <a:r>
              <a:rPr lang="fa-IR" sz="2800" dirty="0" smtClean="0"/>
              <a:t> به تنهایی 30% جواب داده است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643998" cy="1143000"/>
          </a:xfrm>
        </p:spPr>
        <p:txBody>
          <a:bodyPr>
            <a:noAutofit/>
          </a:bodyPr>
          <a:lstStyle/>
          <a:p>
            <a:r>
              <a:rPr lang="fa-IR" sz="3700" dirty="0" smtClean="0"/>
              <a:t>4-2- تبدیل مصراع حرکت‌گذاری شده به رشته </a:t>
            </a:r>
            <a:r>
              <a:rPr lang="en-US" sz="3700" dirty="0" smtClean="0"/>
              <a:t>CV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7159" y="2285992"/>
          <a:ext cx="8429682" cy="2928960"/>
        </p:xfrm>
        <a:graphic>
          <a:graphicData uri="http://schemas.openxmlformats.org/drawingml/2006/table">
            <a:tbl>
              <a:tblPr rtl="1"/>
              <a:tblGrid>
                <a:gridCol w="1288949"/>
                <a:gridCol w="1176821"/>
                <a:gridCol w="1490978"/>
                <a:gridCol w="1490978"/>
                <a:gridCol w="1490978"/>
                <a:gridCol w="1490978"/>
              </a:tblGrid>
              <a:tr h="325440"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0">
                          <a:latin typeface="Times New Roman"/>
                          <a:ea typeface="Times New Roman"/>
                          <a:cs typeface="B Nazanin"/>
                        </a:rPr>
                        <a:t>تلفظ حرف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0">
                          <a:latin typeface="Times New Roman"/>
                          <a:ea typeface="Times New Roman"/>
                          <a:cs typeface="B Nazanin"/>
                        </a:rPr>
                        <a:t>حرف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0">
                          <a:latin typeface="Times New Roman"/>
                          <a:ea typeface="Times New Roman"/>
                          <a:cs typeface="B Nazanin"/>
                        </a:rPr>
                        <a:t>نشانه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0">
                          <a:latin typeface="Times New Roman"/>
                          <a:ea typeface="Times New Roman"/>
                          <a:cs typeface="B Nazanin"/>
                        </a:rPr>
                        <a:t>نوع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0">
                          <a:latin typeface="Times New Roman"/>
                          <a:ea typeface="Times New Roman"/>
                          <a:cs typeface="B Nazanin"/>
                        </a:rPr>
                        <a:t>مثال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0">
                          <a:latin typeface="Times New Roman"/>
                          <a:ea typeface="Times New Roman"/>
                          <a:cs typeface="B Nazanin"/>
                        </a:rPr>
                        <a:t>تلفظ مثال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25440"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en-US" sz="1800" spc="0">
                          <a:latin typeface="Times New Roman"/>
                          <a:ea typeface="Times New Roman"/>
                          <a:cs typeface="B Nazanin"/>
                        </a:rPr>
                        <a:t>A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0">
                          <a:latin typeface="Times New Roman"/>
                          <a:ea typeface="Times New Roman"/>
                          <a:cs typeface="B Nazanin"/>
                        </a:rPr>
                        <a:t>ا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en-US" sz="1800" spc="0">
                          <a:latin typeface="Times New Roman"/>
                          <a:ea typeface="Times New Roman"/>
                          <a:cs typeface="B Nazanin"/>
                        </a:rPr>
                        <a:t>vv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0">
                          <a:latin typeface="Times New Roman"/>
                          <a:ea typeface="Times New Roman"/>
                          <a:cs typeface="B Nazanin"/>
                        </a:rPr>
                        <a:t>مصوت بلند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0">
                          <a:latin typeface="Times New Roman"/>
                          <a:ea typeface="Times New Roman"/>
                          <a:cs typeface="B Nazanin"/>
                        </a:rPr>
                        <a:t>ناسزا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l" rtl="1">
                        <a:spcAft>
                          <a:spcPts val="0"/>
                        </a:spcAft>
                      </a:pPr>
                      <a:r>
                        <a:rPr lang="en-US" sz="1800" spc="0">
                          <a:latin typeface="Times New Roman"/>
                          <a:ea typeface="Times New Roman"/>
                          <a:cs typeface="B Nazanin"/>
                        </a:rPr>
                        <a:t>n</a:t>
                      </a:r>
                      <a:r>
                        <a:rPr lang="en-US" sz="1800" u="sng" spc="0">
                          <a:latin typeface="Times New Roman"/>
                          <a:ea typeface="Times New Roman"/>
                          <a:cs typeface="B Nazanin"/>
                        </a:rPr>
                        <a:t>A</a:t>
                      </a:r>
                      <a:r>
                        <a:rPr lang="en-US" sz="1800" spc="0">
                          <a:latin typeface="Times New Roman"/>
                          <a:ea typeface="Times New Roman"/>
                          <a:cs typeface="B Nazanin"/>
                        </a:rPr>
                        <a:t>sez</a:t>
                      </a:r>
                      <a:r>
                        <a:rPr lang="en-US" sz="1800" u="sng" spc="0">
                          <a:latin typeface="Times New Roman"/>
                          <a:ea typeface="Times New Roman"/>
                          <a:cs typeface="B Nazanin"/>
                        </a:rPr>
                        <a:t>A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440"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en-US" sz="1800" spc="0">
                          <a:latin typeface="Times New Roman"/>
                          <a:ea typeface="Times New Roman"/>
                          <a:cs typeface="B Nazanin"/>
                        </a:rPr>
                        <a:t>i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0">
                          <a:latin typeface="Times New Roman"/>
                          <a:ea typeface="Times New Roman"/>
                          <a:cs typeface="B Nazanin"/>
                        </a:rPr>
                        <a:t>ی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en-US" sz="1800" spc="0">
                          <a:latin typeface="Times New Roman"/>
                          <a:ea typeface="Times New Roman"/>
                          <a:cs typeface="B Nazanin"/>
                        </a:rPr>
                        <a:t>vv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0">
                          <a:latin typeface="Times New Roman"/>
                          <a:ea typeface="Times New Roman"/>
                          <a:cs typeface="B Nazanin"/>
                        </a:rPr>
                        <a:t>مصوت بلند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0">
                          <a:latin typeface="Times New Roman"/>
                          <a:ea typeface="Times New Roman"/>
                          <a:cs typeface="B Nazanin"/>
                        </a:rPr>
                        <a:t>حصين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l" rtl="1">
                        <a:spcAft>
                          <a:spcPts val="0"/>
                        </a:spcAft>
                      </a:pPr>
                      <a:r>
                        <a:rPr lang="en-US" sz="1800" spc="0">
                          <a:latin typeface="Times New Roman"/>
                          <a:ea typeface="Times New Roman"/>
                          <a:cs typeface="B Nazanin"/>
                        </a:rPr>
                        <a:t>has</a:t>
                      </a:r>
                      <a:r>
                        <a:rPr lang="en-US" sz="1800" u="sng" spc="0">
                          <a:latin typeface="Times New Roman"/>
                          <a:ea typeface="Times New Roman"/>
                          <a:cs typeface="B Nazanin"/>
                        </a:rPr>
                        <a:t>i</a:t>
                      </a:r>
                      <a:r>
                        <a:rPr lang="en-US" sz="1800" spc="0">
                          <a:latin typeface="Times New Roman"/>
                          <a:ea typeface="Times New Roman"/>
                          <a:cs typeface="B Nazanin"/>
                        </a:rPr>
                        <a:t>n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440"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en-US" sz="1800" spc="0">
                          <a:latin typeface="Times New Roman"/>
                          <a:ea typeface="Times New Roman"/>
                          <a:cs typeface="B Nazanin"/>
                        </a:rPr>
                        <a:t>u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0">
                          <a:latin typeface="Times New Roman"/>
                          <a:ea typeface="Times New Roman"/>
                          <a:cs typeface="B Nazanin"/>
                        </a:rPr>
                        <a:t>او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en-US" sz="1800" spc="0">
                          <a:latin typeface="Times New Roman"/>
                          <a:ea typeface="Times New Roman"/>
                          <a:cs typeface="B Nazanin"/>
                        </a:rPr>
                        <a:t>vv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0">
                          <a:latin typeface="Times New Roman"/>
                          <a:ea typeface="Times New Roman"/>
                          <a:cs typeface="B Nazanin"/>
                        </a:rPr>
                        <a:t>مصوت بلند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0">
                          <a:latin typeface="Times New Roman"/>
                          <a:ea typeface="Times New Roman"/>
                          <a:cs typeface="B Nazanin"/>
                        </a:rPr>
                        <a:t>سوز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l" rtl="1">
                        <a:spcAft>
                          <a:spcPts val="0"/>
                        </a:spcAft>
                      </a:pPr>
                      <a:r>
                        <a:rPr lang="en-US" sz="1800" spc="0">
                          <a:latin typeface="Times New Roman"/>
                          <a:ea typeface="Times New Roman"/>
                          <a:cs typeface="B Nazanin"/>
                        </a:rPr>
                        <a:t>s</a:t>
                      </a:r>
                      <a:r>
                        <a:rPr lang="en-US" sz="1800" u="sng" spc="0">
                          <a:latin typeface="Times New Roman"/>
                          <a:ea typeface="Times New Roman"/>
                          <a:cs typeface="B Nazanin"/>
                        </a:rPr>
                        <a:t>u</a:t>
                      </a:r>
                      <a:r>
                        <a:rPr lang="en-US" sz="1800" spc="0">
                          <a:latin typeface="Times New Roman"/>
                          <a:ea typeface="Times New Roman"/>
                          <a:cs typeface="B Nazanin"/>
                        </a:rPr>
                        <a:t>z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440"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en-US" sz="1800" spc="0">
                          <a:latin typeface="Times New Roman"/>
                          <a:ea typeface="Times New Roman"/>
                          <a:cs typeface="B Nazanin"/>
                        </a:rPr>
                        <a:t>a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0">
                          <a:latin typeface="Times New Roman"/>
                          <a:ea typeface="Times New Roman"/>
                          <a:cs typeface="B Nazanin"/>
                        </a:rPr>
                        <a:t>-َ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en-US" sz="1800" spc="0">
                          <a:latin typeface="Times New Roman"/>
                          <a:ea typeface="Times New Roman"/>
                          <a:cs typeface="B Nazanin"/>
                        </a:rPr>
                        <a:t>v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0">
                          <a:latin typeface="Times New Roman"/>
                          <a:ea typeface="Times New Roman"/>
                          <a:cs typeface="B Nazanin"/>
                        </a:rPr>
                        <a:t>مصوت کوتاه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0">
                          <a:latin typeface="Times New Roman"/>
                          <a:ea typeface="Times New Roman"/>
                          <a:cs typeface="B Nazanin"/>
                        </a:rPr>
                        <a:t>بهجت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l" rtl="1">
                        <a:spcAft>
                          <a:spcPts val="0"/>
                        </a:spcAft>
                      </a:pPr>
                      <a:r>
                        <a:rPr lang="en-US" sz="1800" spc="0">
                          <a:latin typeface="Times New Roman"/>
                          <a:ea typeface="Times New Roman"/>
                          <a:cs typeface="B Nazanin"/>
                        </a:rPr>
                        <a:t>b</a:t>
                      </a:r>
                      <a:r>
                        <a:rPr lang="en-US" sz="1800" u="sng" spc="0">
                          <a:latin typeface="Times New Roman"/>
                          <a:ea typeface="Times New Roman"/>
                          <a:cs typeface="B Nazanin"/>
                        </a:rPr>
                        <a:t>a</a:t>
                      </a:r>
                      <a:r>
                        <a:rPr lang="en-US" sz="1800" spc="0">
                          <a:latin typeface="Times New Roman"/>
                          <a:ea typeface="Times New Roman"/>
                          <a:cs typeface="B Nazanin"/>
                        </a:rPr>
                        <a:t>hj</a:t>
                      </a:r>
                      <a:r>
                        <a:rPr lang="en-US" sz="1800" u="sng" spc="0">
                          <a:latin typeface="Times New Roman"/>
                          <a:ea typeface="Times New Roman"/>
                          <a:cs typeface="B Nazanin"/>
                        </a:rPr>
                        <a:t>a</a:t>
                      </a:r>
                      <a:r>
                        <a:rPr lang="en-US" sz="1800" spc="0">
                          <a:latin typeface="Times New Roman"/>
                          <a:ea typeface="Times New Roman"/>
                          <a:cs typeface="B Nazanin"/>
                        </a:rPr>
                        <a:t>t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440"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en-US" sz="1800" spc="0">
                          <a:latin typeface="Times New Roman"/>
                          <a:ea typeface="Times New Roman"/>
                          <a:cs typeface="B Nazanin"/>
                        </a:rPr>
                        <a:t>e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0">
                          <a:latin typeface="Times New Roman"/>
                          <a:ea typeface="Times New Roman"/>
                          <a:cs typeface="B Nazanin"/>
                        </a:rPr>
                        <a:t>-ِ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en-US" sz="1800" spc="0">
                          <a:latin typeface="Times New Roman"/>
                          <a:ea typeface="Times New Roman"/>
                          <a:cs typeface="B Nazanin"/>
                        </a:rPr>
                        <a:t>v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0">
                          <a:latin typeface="Times New Roman"/>
                          <a:ea typeface="Times New Roman"/>
                          <a:cs typeface="B Nazanin"/>
                        </a:rPr>
                        <a:t>مصوت کوتاه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0" dirty="0">
                          <a:latin typeface="Times New Roman"/>
                          <a:ea typeface="Times New Roman"/>
                          <a:cs typeface="B Nazanin"/>
                        </a:rPr>
                        <a:t>زرنگ</a:t>
                      </a:r>
                      <a:endParaRPr lang="en-US" sz="1800" spc="25" dirty="0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l" rtl="1">
                        <a:spcAft>
                          <a:spcPts val="0"/>
                        </a:spcAft>
                      </a:pPr>
                      <a:r>
                        <a:rPr lang="en-US" sz="1800" spc="0">
                          <a:latin typeface="Times New Roman"/>
                          <a:ea typeface="Times New Roman"/>
                          <a:cs typeface="B Nazanin"/>
                        </a:rPr>
                        <a:t>z</a:t>
                      </a:r>
                      <a:r>
                        <a:rPr lang="en-US" sz="1800" u="sng" spc="0">
                          <a:latin typeface="Times New Roman"/>
                          <a:ea typeface="Times New Roman"/>
                          <a:cs typeface="B Nazanin"/>
                        </a:rPr>
                        <a:t>e</a:t>
                      </a:r>
                      <a:r>
                        <a:rPr lang="en-US" sz="1800" spc="0">
                          <a:latin typeface="Times New Roman"/>
                          <a:ea typeface="Times New Roman"/>
                          <a:cs typeface="B Nazanin"/>
                        </a:rPr>
                        <a:t>rang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440"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en-US" sz="1800" spc="0">
                          <a:latin typeface="Times New Roman"/>
                          <a:ea typeface="Times New Roman"/>
                          <a:cs typeface="B Nazanin"/>
                        </a:rPr>
                        <a:t>o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0">
                          <a:latin typeface="Times New Roman"/>
                          <a:ea typeface="Times New Roman"/>
                          <a:cs typeface="B Nazanin"/>
                        </a:rPr>
                        <a:t>-ُ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en-US" sz="1800" spc="0">
                          <a:latin typeface="Times New Roman"/>
                          <a:ea typeface="Times New Roman"/>
                          <a:cs typeface="B Nazanin"/>
                        </a:rPr>
                        <a:t>v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0">
                          <a:latin typeface="Times New Roman"/>
                          <a:ea typeface="Times New Roman"/>
                          <a:cs typeface="B Nazanin"/>
                        </a:rPr>
                        <a:t>مصوت کوتاه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0">
                          <a:latin typeface="Times New Roman"/>
                          <a:ea typeface="Times New Roman"/>
                          <a:cs typeface="B Nazanin"/>
                        </a:rPr>
                        <a:t>مناظره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l" rtl="1">
                        <a:spcAft>
                          <a:spcPts val="0"/>
                        </a:spcAft>
                      </a:pPr>
                      <a:r>
                        <a:rPr lang="en-US" sz="1800" spc="0">
                          <a:latin typeface="Times New Roman"/>
                          <a:ea typeface="Times New Roman"/>
                          <a:cs typeface="B Nazanin"/>
                        </a:rPr>
                        <a:t>m</a:t>
                      </a:r>
                      <a:r>
                        <a:rPr lang="en-US" sz="1800" u="sng" spc="0">
                          <a:latin typeface="Times New Roman"/>
                          <a:ea typeface="Times New Roman"/>
                          <a:cs typeface="B Nazanin"/>
                        </a:rPr>
                        <a:t>o</a:t>
                      </a:r>
                      <a:r>
                        <a:rPr lang="en-US" sz="1800" spc="0">
                          <a:latin typeface="Times New Roman"/>
                          <a:ea typeface="Times New Roman"/>
                          <a:cs typeface="B Nazanin"/>
                        </a:rPr>
                        <a:t>nAzere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440"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0">
                          <a:latin typeface="Times New Roman"/>
                          <a:ea typeface="Times New Roman"/>
                          <a:cs typeface="B Nazanin"/>
                        </a:rPr>
                        <a:t>'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0">
                          <a:latin typeface="Times New Roman"/>
                          <a:ea typeface="Times New Roman"/>
                          <a:cs typeface="B Nazanin"/>
                        </a:rPr>
                        <a:t>ء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en-US" sz="1800" spc="0">
                          <a:latin typeface="Times New Roman"/>
                          <a:ea typeface="Times New Roman"/>
                          <a:cs typeface="B Nazanin"/>
                        </a:rPr>
                        <a:t>c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0">
                          <a:latin typeface="Times New Roman"/>
                          <a:ea typeface="Times New Roman"/>
                          <a:cs typeface="B Nazanin"/>
                        </a:rPr>
                        <a:t>صامت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0">
                          <a:latin typeface="Times New Roman"/>
                          <a:ea typeface="Times New Roman"/>
                          <a:cs typeface="B Nazanin"/>
                        </a:rPr>
                        <a:t>آيه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l" rtl="0">
                        <a:spcAft>
                          <a:spcPts val="0"/>
                        </a:spcAft>
                      </a:pPr>
                      <a:r>
                        <a:rPr lang="fa-IR" sz="1800" u="sng" spc="0" dirty="0">
                          <a:latin typeface="Times New Roman"/>
                          <a:ea typeface="Times New Roman"/>
                          <a:cs typeface="B Nazanin"/>
                        </a:rPr>
                        <a:t>'</a:t>
                      </a:r>
                      <a:r>
                        <a:rPr lang="en-US" sz="1800" spc="0" dirty="0">
                          <a:latin typeface="Times New Roman"/>
                          <a:ea typeface="Times New Roman"/>
                          <a:cs typeface="B Nazanin"/>
                        </a:rPr>
                        <a:t>Aye</a:t>
                      </a:r>
                      <a:endParaRPr lang="en-US" sz="1800" spc="25" dirty="0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440"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en-US" sz="1800" spc="0">
                          <a:latin typeface="Times New Roman"/>
                          <a:ea typeface="Times New Roman"/>
                          <a:cs typeface="B Nazanin"/>
                        </a:rPr>
                        <a:t>Other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0">
                          <a:latin typeface="Times New Roman"/>
                          <a:ea typeface="Times New Roman"/>
                          <a:cs typeface="B Nazanin"/>
                        </a:rPr>
                        <a:t>بقیه حروف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en-US" sz="1800" spc="0">
                          <a:latin typeface="Times New Roman"/>
                          <a:ea typeface="Times New Roman"/>
                          <a:cs typeface="B Nazanin"/>
                        </a:rPr>
                        <a:t>c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0">
                          <a:latin typeface="Times New Roman"/>
                          <a:ea typeface="Times New Roman"/>
                          <a:cs typeface="B Nazanin"/>
                        </a:rPr>
                        <a:t>صامت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0">
                          <a:latin typeface="Times New Roman"/>
                          <a:ea typeface="Times New Roman"/>
                          <a:cs typeface="B Nazanin"/>
                        </a:rPr>
                        <a:t>بهشت</a:t>
                      </a:r>
                      <a:endParaRPr lang="en-US" sz="1800" spc="25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5905" algn="l" rtl="1">
                        <a:spcAft>
                          <a:spcPts val="0"/>
                        </a:spcAft>
                      </a:pPr>
                      <a:r>
                        <a:rPr lang="en-US" sz="1800" u="sng" spc="0" dirty="0" err="1">
                          <a:latin typeface="Times New Roman"/>
                          <a:ea typeface="Times New Roman"/>
                          <a:cs typeface="B Nazanin"/>
                        </a:rPr>
                        <a:t>b</a:t>
                      </a:r>
                      <a:r>
                        <a:rPr lang="en-US" sz="1800" spc="0" dirty="0" err="1">
                          <a:latin typeface="Times New Roman"/>
                          <a:ea typeface="Times New Roman"/>
                          <a:cs typeface="B Nazanin"/>
                        </a:rPr>
                        <a:t>e</a:t>
                      </a:r>
                      <a:r>
                        <a:rPr lang="en-US" sz="1800" u="sng" spc="0" dirty="0" err="1">
                          <a:latin typeface="Times New Roman"/>
                          <a:ea typeface="Times New Roman"/>
                          <a:cs typeface="B Nazanin"/>
                        </a:rPr>
                        <a:t>h</a:t>
                      </a:r>
                      <a:r>
                        <a:rPr lang="en-US" sz="1800" spc="0" dirty="0" err="1">
                          <a:latin typeface="Times New Roman"/>
                          <a:ea typeface="Times New Roman"/>
                          <a:cs typeface="B Nazanin"/>
                        </a:rPr>
                        <a:t>e</a:t>
                      </a:r>
                      <a:r>
                        <a:rPr lang="en-US" sz="1800" u="sng" spc="0" dirty="0" err="1">
                          <a:latin typeface="Times New Roman"/>
                          <a:ea typeface="Times New Roman"/>
                          <a:cs typeface="B Nazanin"/>
                        </a:rPr>
                        <a:t>St</a:t>
                      </a:r>
                      <a:endParaRPr lang="en-US" sz="1800" spc="25" dirty="0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8715436" cy="1143000"/>
          </a:xfrm>
        </p:spPr>
        <p:txBody>
          <a:bodyPr>
            <a:noAutofit/>
          </a:bodyPr>
          <a:lstStyle/>
          <a:p>
            <a:r>
              <a:rPr lang="fa-IR" sz="3800" dirty="0" smtClean="0"/>
              <a:t>4-3- اصلاح رشته </a:t>
            </a:r>
            <a:r>
              <a:rPr lang="en-US" sz="3800" dirty="0" smtClean="0"/>
              <a:t>CV</a:t>
            </a:r>
            <a:r>
              <a:rPr lang="fa-IR" sz="3800" dirty="0" smtClean="0"/>
              <a:t> بر اساس اختیارات شاعری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fa-IR" sz="2800" dirty="0" smtClean="0"/>
              <a:t>شاعر مختار است در آخر مصراع یک یا دو حرف صامت، اضافه بر فرمول بیاورد(یا نیاورد).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fa-IR" sz="2800" dirty="0" smtClean="0"/>
              <a:t>هرگاه بعد از نونی که بعد از مصوت بلند قرار گرفته است، سکون یا مکث باشد، از کمیت مصوت بلند کاسته می‌شود.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572560" cy="1143000"/>
          </a:xfrm>
        </p:spPr>
        <p:txBody>
          <a:bodyPr>
            <a:noAutofit/>
          </a:bodyPr>
          <a:lstStyle/>
          <a:p>
            <a:r>
              <a:rPr lang="fa-IR" sz="3600" dirty="0" smtClean="0"/>
              <a:t>4-4- تبدیل رشته </a:t>
            </a:r>
            <a:r>
              <a:rPr lang="en-US" sz="3600" dirty="0" smtClean="0"/>
              <a:t> CV</a:t>
            </a:r>
            <a:r>
              <a:rPr lang="fa-IR" sz="3600" dirty="0" smtClean="0"/>
              <a:t>اطلاح شده به رشته </a:t>
            </a:r>
            <a:r>
              <a:rPr lang="en-US" sz="3600" dirty="0" smtClean="0"/>
              <a:t>Udash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71538" y="2928934"/>
          <a:ext cx="6572296" cy="2500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1643074"/>
                <a:gridCol w="1643074"/>
                <a:gridCol w="1643074"/>
              </a:tblGrid>
              <a:tr h="833443">
                <a:tc gridSpan="2"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Nazanin" pitchFamily="2" charset="-78"/>
                        </a:rPr>
                        <a:t>صامت-مصوت</a:t>
                      </a:r>
                      <a:endParaRPr lang="en-US" sz="2800" dirty="0"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Nazanin" pitchFamily="2" charset="-78"/>
                        </a:rPr>
                        <a:t>نشانه</a:t>
                      </a:r>
                      <a:endParaRPr lang="en-US" sz="28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Nazanin" pitchFamily="2" charset="-78"/>
                        </a:rPr>
                        <a:t>نوع</a:t>
                      </a:r>
                      <a:r>
                        <a:rPr lang="fa-IR" sz="2800" baseline="0" dirty="0" smtClean="0">
                          <a:cs typeface="B Nazanin" pitchFamily="2" charset="-78"/>
                        </a:rPr>
                        <a:t> سیلاب</a:t>
                      </a:r>
                      <a:endParaRPr lang="en-US" sz="28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833443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Arial" pitchFamily="34" charset="0"/>
                          <a:cs typeface="Arial" pitchFamily="34" charset="0"/>
                        </a:rPr>
                        <a:t>cv</a:t>
                      </a:r>
                      <a:endParaRPr lang="en-US" sz="4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4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endParaRPr lang="en-US" sz="4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B Nazanin" pitchFamily="2" charset="-78"/>
                        </a:rPr>
                        <a:t>هجای کوتاه </a:t>
                      </a:r>
                      <a:endParaRPr lang="en-US" sz="32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833443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Arial" pitchFamily="34" charset="0"/>
                          <a:cs typeface="Arial" pitchFamily="34" charset="0"/>
                        </a:rPr>
                        <a:t>cvc</a:t>
                      </a:r>
                      <a:endParaRPr lang="en-US" sz="4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Arial" pitchFamily="34" charset="0"/>
                          <a:cs typeface="Arial" pitchFamily="34" charset="0"/>
                        </a:rPr>
                        <a:t>cvv</a:t>
                      </a:r>
                      <a:endParaRPr lang="en-US" sz="4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4400" dirty="0" smtClean="0"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endParaRPr lang="en-US" sz="4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B Nazanin" pitchFamily="2" charset="-78"/>
                        </a:rPr>
                        <a:t>هجای بلند</a:t>
                      </a:r>
                      <a:endParaRPr lang="en-US" sz="3200" dirty="0">
                        <a:cs typeface="B Nazani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643998" cy="1143000"/>
          </a:xfrm>
        </p:spPr>
        <p:txBody>
          <a:bodyPr>
            <a:noAutofit/>
          </a:bodyPr>
          <a:lstStyle/>
          <a:p>
            <a:r>
              <a:rPr lang="fa-IR" sz="3600" dirty="0" smtClean="0"/>
              <a:t>4-5- اصلاح رشته </a:t>
            </a:r>
            <a:r>
              <a:rPr lang="en-US" sz="3600" dirty="0" smtClean="0"/>
              <a:t>Udash</a:t>
            </a:r>
            <a:r>
              <a:rPr lang="fa-IR" sz="3600" dirty="0" smtClean="0"/>
              <a:t> بر اساس اختیارات شاعری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r>
              <a:rPr lang="fa-IR" dirty="0" smtClean="0"/>
              <a:t>هجای کوتاه در آخر مصراع بلند حساب می‌شود.</a:t>
            </a:r>
          </a:p>
          <a:p>
            <a:endParaRPr lang="fa-IR" dirty="0" smtClean="0"/>
          </a:p>
          <a:p>
            <a:r>
              <a:rPr lang="fa-IR" dirty="0" smtClean="0"/>
              <a:t>شاعر مختار است به جای فعلاتن در رکن اول هر مصراع، فاعلاتن بیاورد.</a:t>
            </a:r>
          </a:p>
          <a:p>
            <a:endParaRPr lang="fa-IR" dirty="0" smtClean="0"/>
          </a:p>
          <a:p>
            <a:pPr algn="ctr" rtl="0">
              <a:buNone/>
            </a:pPr>
            <a:r>
              <a:rPr lang="fa-IR" sz="2000" dirty="0" smtClean="0"/>
              <a:t>"</a:t>
            </a:r>
            <a:r>
              <a:rPr lang="en-US" sz="2000" dirty="0" smtClean="0"/>
              <a:t>U--UU" </a:t>
            </a:r>
            <a:r>
              <a:rPr lang="en-US" sz="2000" dirty="0" smtClean="0">
                <a:sym typeface="Wingdings"/>
              </a:rPr>
              <a:t></a:t>
            </a:r>
            <a:r>
              <a:rPr lang="fa-IR" sz="2000" dirty="0" smtClean="0"/>
              <a:t>  </a:t>
            </a:r>
            <a:r>
              <a:rPr lang="en-US" sz="2000" dirty="0" smtClean="0"/>
              <a:t>"UU--UU”</a:t>
            </a:r>
            <a:r>
              <a:rPr lang="fa-IR" sz="2000" dirty="0" smtClean="0"/>
              <a:t>		فاعلاتن فعلاتن </a:t>
            </a:r>
            <a:r>
              <a:rPr lang="fa-IR" sz="2000" dirty="0" smtClean="0">
                <a:sym typeface="Wingdings" pitchFamily="2" charset="2"/>
              </a:rPr>
              <a:t></a:t>
            </a:r>
            <a:r>
              <a:rPr lang="fa-IR" sz="2000" dirty="0" smtClean="0"/>
              <a:t>فعلاتن فعلاتن</a:t>
            </a:r>
            <a:endParaRPr lang="en-US" sz="2000" dirty="0" smtClean="0"/>
          </a:p>
          <a:p>
            <a:pPr algn="ctr" rtl="0">
              <a:buNone/>
            </a:pPr>
            <a:r>
              <a:rPr lang="fa-IR" sz="2000" dirty="0" smtClean="0"/>
              <a:t>"</a:t>
            </a:r>
            <a:r>
              <a:rPr lang="en-US" sz="2000" dirty="0" smtClean="0"/>
              <a:t>U--UU" </a:t>
            </a:r>
            <a:r>
              <a:rPr lang="en-US" sz="2000" dirty="0" smtClean="0">
                <a:sym typeface="Wingdings"/>
              </a:rPr>
              <a:t></a:t>
            </a:r>
            <a:r>
              <a:rPr lang="fa-IR" sz="2000" dirty="0" smtClean="0"/>
              <a:t>  </a:t>
            </a:r>
            <a:r>
              <a:rPr lang="en-US" sz="2000" dirty="0" smtClean="0"/>
              <a:t>"UU—U-”</a:t>
            </a:r>
            <a:r>
              <a:rPr lang="fa-IR" sz="2000" dirty="0" smtClean="0"/>
              <a:t>		فاعلاتن مفاعلن</a:t>
            </a:r>
            <a:r>
              <a:rPr lang="fa-IR" sz="2000" dirty="0" smtClean="0">
                <a:sym typeface="Wingdings" pitchFamily="2" charset="2"/>
              </a:rPr>
              <a:t></a:t>
            </a:r>
            <a:r>
              <a:rPr lang="fa-IR" sz="2000" dirty="0" smtClean="0"/>
              <a:t>فعلاتن مفاعلن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 smtClean="0"/>
              <a:t>4-6- انطباق رشته </a:t>
            </a:r>
            <a:r>
              <a:rPr lang="en-US" sz="3200" dirty="0" smtClean="0"/>
              <a:t>Udash</a:t>
            </a:r>
            <a:r>
              <a:rPr lang="fa-IR" sz="3200" dirty="0" smtClean="0"/>
              <a:t> با یکی از اوزان پرکاربرد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4348" y="2000239"/>
          <a:ext cx="7643867" cy="4703946"/>
        </p:xfrm>
        <a:graphic>
          <a:graphicData uri="http://schemas.openxmlformats.org/drawingml/2006/table">
            <a:tbl>
              <a:tblPr rtl="1">
                <a:tableStyleId>{3C2FFA5D-87B4-456A-9821-1D502468CF0F}</a:tableStyleId>
              </a:tblPr>
              <a:tblGrid>
                <a:gridCol w="810813"/>
                <a:gridCol w="1659754"/>
                <a:gridCol w="2522430"/>
                <a:gridCol w="2650870"/>
              </a:tblGrid>
              <a:tr h="35719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200" b="1" dirty="0">
                          <a:cs typeface="B Nazanin" pitchFamily="2" charset="-78"/>
                        </a:rPr>
                        <a:t>کد</a:t>
                      </a:r>
                      <a:endParaRPr lang="en-US" sz="22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200" b="1" dirty="0">
                          <a:cs typeface="B Nazanin" pitchFamily="2" charset="-78"/>
                        </a:rPr>
                        <a:t>رشته </a:t>
                      </a:r>
                      <a:r>
                        <a:rPr lang="en-US" sz="1800" b="1" dirty="0">
                          <a:cs typeface="B Nazanin" pitchFamily="2" charset="-78"/>
                        </a:rPr>
                        <a:t>Udash</a:t>
                      </a:r>
                      <a:endParaRPr lang="en-US" sz="22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200" b="1" dirty="0">
                          <a:cs typeface="B Nazanin" pitchFamily="2" charset="-78"/>
                        </a:rPr>
                        <a:t>وزن</a:t>
                      </a:r>
                      <a:endParaRPr lang="en-US" sz="22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200" b="1" dirty="0">
                          <a:cs typeface="B Nazanin" pitchFamily="2" charset="-78"/>
                        </a:rPr>
                        <a:t>نام</a:t>
                      </a:r>
                      <a:endParaRPr lang="en-US" sz="2200" b="1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3571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cs typeface="B Nazanin" pitchFamily="2" charset="-78"/>
                        </a:rPr>
                        <a:t>1001</a:t>
                      </a:r>
                      <a:endParaRPr lang="en-US" sz="28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cs typeface="B Nazanin" pitchFamily="2" charset="-78"/>
                        </a:rPr>
                        <a:t>UU--UU--UU--UU-</a:t>
                      </a:r>
                      <a:endParaRPr lang="en-US" sz="28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>
                          <a:cs typeface="B Nazanin" pitchFamily="2" charset="-78"/>
                        </a:rPr>
                        <a:t>فعلاتن فعلاتن فعلاتن فعلن</a:t>
                      </a:r>
                      <a:endParaRPr lang="en-US" sz="32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>
                          <a:cs typeface="B Nazanin" pitchFamily="2" charset="-78"/>
                        </a:rPr>
                        <a:t>رمل مثمن مخبون محذوف</a:t>
                      </a:r>
                      <a:endParaRPr lang="en-US" sz="32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4328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cs typeface="B Nazanin" pitchFamily="2" charset="-78"/>
                        </a:rPr>
                        <a:t>1002</a:t>
                      </a:r>
                      <a:endParaRPr lang="en-US" sz="28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>
                          <a:cs typeface="B Nazanin" pitchFamily="2" charset="-78"/>
                        </a:rPr>
                        <a:t>U-U-UU--U-U-UU-</a:t>
                      </a:r>
                      <a:endParaRPr lang="en-US" sz="28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>
                          <a:cs typeface="B Nazanin" pitchFamily="2" charset="-78"/>
                        </a:rPr>
                        <a:t>مفاعلن فعلاتن مفاعلن فعلن</a:t>
                      </a:r>
                      <a:endParaRPr lang="en-US" sz="32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>
                          <a:cs typeface="B Nazanin" pitchFamily="2" charset="-78"/>
                        </a:rPr>
                        <a:t>مجتث مثمن محذوف</a:t>
                      </a:r>
                      <a:endParaRPr lang="en-US" sz="32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4328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cs typeface="B Nazanin" pitchFamily="2" charset="-78"/>
                        </a:rPr>
                        <a:t>1003</a:t>
                      </a:r>
                      <a:endParaRPr lang="en-US" sz="28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cs typeface="B Nazanin" pitchFamily="2" charset="-78"/>
                        </a:rPr>
                        <a:t>--U-U-UU--U-U-</a:t>
                      </a:r>
                      <a:endParaRPr lang="en-US" sz="28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>
                          <a:cs typeface="B Nazanin" pitchFamily="2" charset="-78"/>
                        </a:rPr>
                        <a:t>مفعول فاعلات مفاعيل فاعلن</a:t>
                      </a:r>
                      <a:endParaRPr lang="en-US" sz="32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>
                          <a:cs typeface="B Nazanin" pitchFamily="2" charset="-78"/>
                        </a:rPr>
                        <a:t>مضارع مثمن اخرب مکفوف محذوف</a:t>
                      </a:r>
                      <a:endParaRPr lang="en-US" sz="32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4328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cs typeface="B Nazanin" pitchFamily="2" charset="-78"/>
                        </a:rPr>
                        <a:t>1004</a:t>
                      </a:r>
                      <a:endParaRPr lang="en-US" sz="28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>
                          <a:cs typeface="B Nazanin" pitchFamily="2" charset="-78"/>
                        </a:rPr>
                        <a:t>-U---U---U---U-</a:t>
                      </a:r>
                      <a:endParaRPr lang="en-US" sz="28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>
                          <a:cs typeface="B Nazanin" pitchFamily="2" charset="-78"/>
                        </a:rPr>
                        <a:t>فاعلاتن فاعلاتن فاعلاتن فاعلن</a:t>
                      </a:r>
                      <a:endParaRPr lang="en-US" sz="32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>
                          <a:cs typeface="B Nazanin" pitchFamily="2" charset="-78"/>
                        </a:rPr>
                        <a:t>رمل مثمن محذوف</a:t>
                      </a:r>
                      <a:endParaRPr lang="en-US" sz="32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4328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cs typeface="B Nazanin" pitchFamily="2" charset="-78"/>
                        </a:rPr>
                        <a:t>1005</a:t>
                      </a:r>
                      <a:endParaRPr lang="en-US" sz="28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>
                          <a:cs typeface="B Nazanin" pitchFamily="2" charset="-78"/>
                        </a:rPr>
                        <a:t>U---U---U---U—U</a:t>
                      </a:r>
                      <a:endParaRPr lang="en-US" sz="28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>
                          <a:cs typeface="B Nazanin" pitchFamily="2" charset="-78"/>
                        </a:rPr>
                        <a:t>مفاعيلن مفاعيلن مفاعيلن مفاعيل</a:t>
                      </a:r>
                      <a:endParaRPr lang="en-US" sz="32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>
                          <a:cs typeface="B Nazanin" pitchFamily="2" charset="-78"/>
                        </a:rPr>
                        <a:t>هزج مثمن سالم</a:t>
                      </a:r>
                      <a:endParaRPr lang="en-US" sz="32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4328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cs typeface="B Nazanin" pitchFamily="2" charset="-78"/>
                        </a:rPr>
                        <a:t>1006</a:t>
                      </a:r>
                      <a:endParaRPr lang="en-US" sz="28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>
                          <a:cs typeface="B Nazanin" pitchFamily="2" charset="-78"/>
                        </a:rPr>
                        <a:t>U---U---U--</a:t>
                      </a:r>
                      <a:endParaRPr lang="en-US" sz="28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>
                          <a:cs typeface="B Nazanin" pitchFamily="2" charset="-78"/>
                        </a:rPr>
                        <a:t>مفاعيلن مفاعيلن فعولن</a:t>
                      </a:r>
                      <a:endParaRPr lang="en-US" sz="32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>
                          <a:cs typeface="B Nazanin" pitchFamily="2" charset="-78"/>
                        </a:rPr>
                        <a:t>هزج مسدس محذوف</a:t>
                      </a:r>
                      <a:endParaRPr lang="en-US" sz="32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4328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cs typeface="B Nazanin" pitchFamily="2" charset="-78"/>
                        </a:rPr>
                        <a:t>1007</a:t>
                      </a:r>
                      <a:endParaRPr lang="en-US" sz="28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>
                          <a:cs typeface="B Nazanin" pitchFamily="2" charset="-78"/>
                        </a:rPr>
                        <a:t>--U-U----U-U--</a:t>
                      </a:r>
                      <a:endParaRPr lang="en-US" sz="28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>
                          <a:cs typeface="B Nazanin" pitchFamily="2" charset="-78"/>
                        </a:rPr>
                        <a:t>مفعول فاعلاتن مفعول فاعلاتن</a:t>
                      </a:r>
                      <a:endParaRPr lang="en-US" sz="32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>
                          <a:cs typeface="B Nazanin" pitchFamily="2" charset="-78"/>
                        </a:rPr>
                        <a:t>مضارع مثمن اخرب</a:t>
                      </a:r>
                      <a:endParaRPr lang="en-US" sz="32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4328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cs typeface="B Nazanin" pitchFamily="2" charset="-78"/>
                        </a:rPr>
                        <a:t>1008</a:t>
                      </a:r>
                      <a:endParaRPr lang="en-US" sz="28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>
                          <a:cs typeface="B Nazanin" pitchFamily="2" charset="-78"/>
                        </a:rPr>
                        <a:t>--UU--UU--UU--</a:t>
                      </a:r>
                      <a:endParaRPr lang="en-US" sz="28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 dirty="0">
                          <a:cs typeface="B Nazanin" pitchFamily="2" charset="-78"/>
                        </a:rPr>
                        <a:t>مفعول مفاعيل مفاعيل فعولن</a:t>
                      </a: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>
                          <a:cs typeface="B Nazanin" pitchFamily="2" charset="-78"/>
                        </a:rPr>
                        <a:t>هزج مثمن اخرب مکفوف محذوف</a:t>
                      </a:r>
                      <a:endParaRPr lang="en-US" sz="32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4328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cs typeface="B Nazanin" pitchFamily="2" charset="-78"/>
                        </a:rPr>
                        <a:t>1009</a:t>
                      </a:r>
                      <a:endParaRPr lang="en-US" sz="28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>
                          <a:cs typeface="B Nazanin" pitchFamily="2" charset="-78"/>
                        </a:rPr>
                        <a:t>UU--U-U-UU-</a:t>
                      </a:r>
                      <a:endParaRPr lang="en-US" sz="28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 dirty="0">
                          <a:cs typeface="B Nazanin" pitchFamily="2" charset="-78"/>
                        </a:rPr>
                        <a:t>فعلاتن مفاعلن فعلن</a:t>
                      </a: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>
                          <a:cs typeface="B Nazanin" pitchFamily="2" charset="-78"/>
                        </a:rPr>
                        <a:t>خفيف مخبون محذوف</a:t>
                      </a:r>
                      <a:endParaRPr lang="en-US" sz="32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4328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cs typeface="B Nazanin" pitchFamily="2" charset="-78"/>
                        </a:rPr>
                        <a:t>1010</a:t>
                      </a:r>
                      <a:endParaRPr lang="en-US" sz="28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>
                          <a:cs typeface="B Nazanin" pitchFamily="2" charset="-78"/>
                        </a:rPr>
                        <a:t>-U---U---U-</a:t>
                      </a:r>
                      <a:endParaRPr lang="en-US" sz="280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 dirty="0">
                          <a:cs typeface="B Nazanin" pitchFamily="2" charset="-78"/>
                        </a:rPr>
                        <a:t>فاعلاتن فاعلاتن فاعلن</a:t>
                      </a: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 dirty="0">
                          <a:cs typeface="B Nazanin" pitchFamily="2" charset="-78"/>
                        </a:rPr>
                        <a:t>رمل مسدس محذوف</a:t>
                      </a:r>
                      <a:endParaRPr lang="en-US" sz="3200" dirty="0"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/>
          <a:lstStyle/>
          <a:p>
            <a:pPr algn="ctr"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سرفصل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72" y="1857364"/>
            <a:ext cx="3900486" cy="4429156"/>
          </a:xfrm>
        </p:spPr>
        <p:txBody>
          <a:bodyPr/>
          <a:lstStyle/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مقدمه</a:t>
            </a:r>
            <a:endParaRPr lang="fa-IR" sz="3200" dirty="0" smtClean="0">
              <a:cs typeface="B Nazanin" pitchFamily="2" charset="-78"/>
            </a:endParaRP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آشنایی با عروض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/>
              <a:t>ساخت مجموعه داده</a:t>
            </a:r>
            <a:endParaRPr lang="fa-IR" sz="3200" dirty="0" smtClean="0">
              <a:cs typeface="B Nazanin" pitchFamily="2" charset="-78"/>
            </a:endParaRP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الگوریتم پیشنهادی</a:t>
            </a: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انطباق</a:t>
            </a: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آزمون</a:t>
            </a: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نتیجه‌گیری</a:t>
            </a:r>
          </a:p>
          <a:p>
            <a:pPr marL="514350" indent="-514350" algn="r" rtl="1">
              <a:buFont typeface="+mj-lt"/>
              <a:buAutoNum type="arabicPeriod"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/>
          <a:lstStyle/>
          <a:p>
            <a:pPr algn="ctr"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سرفصل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72" y="1857364"/>
            <a:ext cx="3900486" cy="4429156"/>
          </a:xfrm>
        </p:spPr>
        <p:txBody>
          <a:bodyPr/>
          <a:lstStyle/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مقدمه</a:t>
            </a: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آشنایی با عروض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/>
              <a:t>ساخت مجموعه داده</a:t>
            </a:r>
            <a:endParaRPr lang="fa-IR" sz="3200" dirty="0" smtClean="0">
              <a:cs typeface="B Nazanin" pitchFamily="2" charset="-78"/>
            </a:endParaRP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الگوریتم پیشنهادی</a:t>
            </a: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انطباق</a:t>
            </a: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آزمون</a:t>
            </a: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نتیجه‌گیری</a:t>
            </a:r>
          </a:p>
          <a:p>
            <a:pPr marL="514350" indent="-514350" algn="r" rtl="1">
              <a:buFont typeface="+mj-lt"/>
              <a:buAutoNum type="arabicPeriod"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5- انطباق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fa-IR" sz="2800" dirty="0" smtClean="0"/>
          </a:p>
          <a:p>
            <a:pPr lvl="1">
              <a:buNone/>
            </a:pPr>
            <a:r>
              <a:rPr lang="fa-IR" sz="3200" dirty="0" smtClean="0"/>
              <a:t>5-1- الگوریتم‌های انطباق رشته</a:t>
            </a:r>
          </a:p>
          <a:p>
            <a:pPr lvl="1">
              <a:buNone/>
            </a:pPr>
            <a:endParaRPr lang="fa-IR" sz="3200" dirty="0" smtClean="0"/>
          </a:p>
          <a:p>
            <a:pPr lvl="1">
              <a:buNone/>
            </a:pPr>
            <a:r>
              <a:rPr lang="fa-IR" sz="3200" dirty="0" smtClean="0"/>
              <a:t>5-2- الگوریتم‌های ابداعی</a:t>
            </a:r>
          </a:p>
          <a:p>
            <a:pPr lvl="1">
              <a:buNone/>
            </a:pPr>
            <a:endParaRPr lang="fa-IR" sz="3200" dirty="0" smtClean="0"/>
          </a:p>
          <a:p>
            <a:pPr lvl="1">
              <a:buNone/>
            </a:pPr>
            <a:r>
              <a:rPr lang="fa-IR" sz="3200" dirty="0" smtClean="0"/>
              <a:t>5-3- ترکیب الگوریتم‌های انطباق رشته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400" dirty="0" smtClean="0"/>
              <a:t>5-1- الگوریتم‌های انطباق رشته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800" dirty="0" smtClean="0"/>
          </a:p>
          <a:p>
            <a:r>
              <a:rPr lang="fa-IR" sz="2800" dirty="0" smtClean="0"/>
              <a:t>مقایسه رشته ورودی با مجموعه‌ای از رشته‌ها</a:t>
            </a:r>
          </a:p>
          <a:p>
            <a:r>
              <a:rPr lang="fa-IR" sz="2800" dirty="0" smtClean="0"/>
              <a:t>برگرداندن مقدار برازندگی</a:t>
            </a:r>
            <a:endParaRPr lang="en-US" sz="2800" dirty="0" smtClean="0"/>
          </a:p>
          <a:p>
            <a:r>
              <a:rPr lang="en-US" sz="2800" dirty="0" smtClean="0"/>
              <a:t>Rabin-Karp – Bitmap - </a:t>
            </a:r>
            <a:r>
              <a:rPr lang="en-US" sz="2800" dirty="0" err="1" smtClean="0"/>
              <a:t>Soundex</a:t>
            </a:r>
            <a:endParaRPr lang="fa-IR" sz="2800" dirty="0" smtClean="0"/>
          </a:p>
          <a:p>
            <a:r>
              <a:rPr lang="en-US" sz="2800" dirty="0" smtClean="0"/>
              <a:t>Levenshtein Distance </a:t>
            </a:r>
          </a:p>
          <a:p>
            <a:pPr lvl="1">
              <a:buFont typeface="Wingdings" pitchFamily="2" charset="2"/>
              <a:buChar char="v"/>
            </a:pPr>
            <a:r>
              <a:rPr lang="fa-IR" sz="2800" dirty="0" smtClean="0"/>
              <a:t>کمترین تغییر مورد نیاز برای تبدیل یک رشته به رشته دیگر</a:t>
            </a:r>
          </a:p>
          <a:p>
            <a:pPr lvl="1" algn="l" rtl="0">
              <a:buFont typeface="Wingdings" pitchFamily="2" charset="2"/>
              <a:buChar char="v"/>
            </a:pPr>
            <a:r>
              <a:rPr lang="en-US" sz="2800" dirty="0" smtClean="0"/>
              <a:t>Rhythm		</a:t>
            </a:r>
          </a:p>
          <a:p>
            <a:pPr lvl="1" algn="l" rtl="0">
              <a:buFont typeface="Wingdings" pitchFamily="2" charset="2"/>
              <a:buChar char="v"/>
            </a:pPr>
            <a:r>
              <a:rPr lang="en-US" sz="2800" dirty="0" err="1" smtClean="0"/>
              <a:t>Rytgm</a:t>
            </a:r>
            <a:r>
              <a:rPr lang="en-US" sz="2800" dirty="0" smtClean="0"/>
              <a:t>	</a:t>
            </a:r>
            <a:endParaRPr lang="fa-IR" sz="2800" dirty="0" smtClean="0"/>
          </a:p>
          <a:p>
            <a:endParaRPr lang="fa-IR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400" dirty="0" smtClean="0"/>
              <a:t>5-2- الگوریتم‌های ابداعی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r>
              <a:rPr lang="fa-IR" dirty="0" smtClean="0"/>
              <a:t>الگوریتم </a:t>
            </a:r>
            <a:r>
              <a:rPr lang="en-US" dirty="0" smtClean="0"/>
              <a:t>XOR</a:t>
            </a:r>
            <a:endParaRPr lang="fa-IR" dirty="0" smtClean="0"/>
          </a:p>
          <a:p>
            <a:pPr>
              <a:buNone/>
            </a:pPr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1" descr="C:\Users\Mahdi\Picture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71810"/>
            <a:ext cx="8153400" cy="11811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4357694"/>
            <a:ext cx="2671449" cy="857256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000364" y="5429264"/>
            <a:ext cx="3682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a-IR" sz="3600" dirty="0" smtClean="0">
                <a:cs typeface="B Nazanin" pitchFamily="2" charset="-78"/>
              </a:rPr>
              <a:t>(0/625 = 16 / 10) </a:t>
            </a:r>
            <a:endParaRPr lang="en-US" sz="36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400" dirty="0" smtClean="0"/>
              <a:t>5-2- الگوریتم‌های ابداعی </a:t>
            </a:r>
            <a:r>
              <a:rPr lang="fa-IR" sz="3200" dirty="0" smtClean="0"/>
              <a:t>(ادامه)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r>
              <a:rPr lang="fa-IR" dirty="0" smtClean="0"/>
              <a:t>الگوریتم </a:t>
            </a:r>
            <a:r>
              <a:rPr lang="en-US" dirty="0" smtClean="0"/>
              <a:t>XOR</a:t>
            </a:r>
            <a:r>
              <a:rPr lang="fa-IR" dirty="0" smtClean="0"/>
              <a:t> برای اعمال اختیار شاعری قلب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6561" name="Picture 1" descr="C:\Users\Mahdi\Picture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66" y="3071810"/>
            <a:ext cx="8153400" cy="1181100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4357694"/>
            <a:ext cx="2671449" cy="85725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000364" y="5429264"/>
            <a:ext cx="3682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a-IR" sz="3600" dirty="0" smtClean="0">
                <a:cs typeface="B Nazanin" pitchFamily="2" charset="-78"/>
              </a:rPr>
              <a:t>(0/75 = 16 / 12) </a:t>
            </a:r>
            <a:endParaRPr lang="en-US" sz="36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400" dirty="0" smtClean="0"/>
              <a:t>5-2- الگوریتم‌های ابداعی </a:t>
            </a:r>
            <a:r>
              <a:rPr lang="fa-IR" sz="3200" dirty="0" smtClean="0"/>
              <a:t>(ادامه)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r>
              <a:rPr lang="fa-IR" dirty="0" smtClean="0"/>
              <a:t>الگوریتم </a:t>
            </a:r>
            <a:r>
              <a:rPr lang="en-US" dirty="0" smtClean="0"/>
              <a:t>XOR</a:t>
            </a:r>
            <a:r>
              <a:rPr lang="fa-IR" dirty="0" smtClean="0"/>
              <a:t> برای اعمال اختیار شاعری تسکین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4357694"/>
            <a:ext cx="2671449" cy="85725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00364" y="5429264"/>
            <a:ext cx="3682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a-IR" sz="3600" dirty="0" smtClean="0">
                <a:cs typeface="B Nazanin" pitchFamily="2" charset="-78"/>
              </a:rPr>
              <a:t>(0/68 = 16 / 11) </a:t>
            </a:r>
            <a:endParaRPr lang="en-US" sz="3600" dirty="0">
              <a:cs typeface="B Nazanin" pitchFamily="2" charset="-78"/>
            </a:endParaRPr>
          </a:p>
        </p:txBody>
      </p:sp>
      <p:pic>
        <p:nvPicPr>
          <p:cNvPr id="65537" name="Picture 1" descr="C:\Users\Mahdi\Pictures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2962280"/>
            <a:ext cx="815340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000" dirty="0" smtClean="0"/>
              <a:t>5-3- ترکیب الگوریتم‌های انطباق رشته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714348" y="2500306"/>
          <a:ext cx="7585034" cy="2500330"/>
        </p:xfrm>
        <a:graphic>
          <a:graphicData uri="http://schemas.openxmlformats.org/presentationml/2006/ole">
            <p:oleObj spid="_x0000_s63489" name="Equation" r:id="rId3" imgW="2552700" imgH="838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04617B"/>
                </a:solidFill>
              </a:rPr>
              <a:t>5-3- ترکیب الگوریتم‌های انطباق رشته</a:t>
            </a:r>
            <a:r>
              <a:rPr lang="fa-IR" sz="4400" dirty="0" smtClean="0">
                <a:solidFill>
                  <a:srgbClr val="04617B"/>
                </a:solidFill>
              </a:rPr>
              <a:t> </a:t>
            </a:r>
            <a:r>
              <a:rPr lang="fa-IR" sz="2400" dirty="0" smtClean="0">
                <a:solidFill>
                  <a:srgbClr val="04617B"/>
                </a:solidFill>
              </a:rPr>
              <a:t>(ادامه)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143108" y="2500307"/>
          <a:ext cx="5286412" cy="3071834"/>
        </p:xfrm>
        <a:graphic>
          <a:graphicData uri="http://schemas.openxmlformats.org/drawingml/2006/table">
            <a:tbl>
              <a:tblPr rtl="1" firstRow="1">
                <a:tableStyleId>{284E427A-3D55-4303-BF80-6455036E1DE7}</a:tableStyleId>
              </a:tblPr>
              <a:tblGrid>
                <a:gridCol w="1066611"/>
                <a:gridCol w="4219801"/>
              </a:tblGrid>
              <a:tr h="614367"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1000"/>
                        </a:spcAft>
                      </a:pPr>
                      <a:r>
                        <a:rPr lang="fa-IR" sz="2400" spc="25" dirty="0">
                          <a:cs typeface="B Nazanin" pitchFamily="2" charset="-78"/>
                        </a:rPr>
                        <a:t>وزن</a:t>
                      </a:r>
                      <a:endParaRPr lang="en-US" sz="2400" spc="25" dirty="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1000"/>
                        </a:spcAft>
                      </a:pPr>
                      <a:r>
                        <a:rPr lang="fa-IR" sz="2400" spc="25" dirty="0" smtClean="0">
                          <a:cs typeface="B Nazanin" pitchFamily="2" charset="-78"/>
                        </a:rPr>
                        <a:t>الگوریتم انطباق</a:t>
                      </a:r>
                      <a:endParaRPr lang="en-US" sz="2400" spc="25" dirty="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14367"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1000"/>
                        </a:spcAft>
                      </a:pPr>
                      <a:r>
                        <a:rPr lang="fa-IR" sz="2400" spc="25">
                          <a:cs typeface="B Nazanin" pitchFamily="2" charset="-78"/>
                        </a:rPr>
                        <a:t>9</a:t>
                      </a:r>
                      <a:endParaRPr lang="en-US" sz="2400" spc="25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1000"/>
                        </a:spcAft>
                      </a:pPr>
                      <a:r>
                        <a:rPr lang="en-US" sz="2400" spc="25">
                          <a:cs typeface="B Nazanin" pitchFamily="2" charset="-78"/>
                        </a:rPr>
                        <a:t>Levenshtein</a:t>
                      </a:r>
                      <a:endParaRPr lang="en-US" sz="2400" spc="25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14367"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1000"/>
                        </a:spcAft>
                      </a:pPr>
                      <a:r>
                        <a:rPr lang="fa-IR" sz="2400" spc="25">
                          <a:cs typeface="B Nazanin" pitchFamily="2" charset="-78"/>
                        </a:rPr>
                        <a:t>4</a:t>
                      </a:r>
                      <a:endParaRPr lang="en-US" sz="2400" spc="25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1000"/>
                        </a:spcAft>
                      </a:pPr>
                      <a:r>
                        <a:rPr lang="en-US" sz="2400" spc="25">
                          <a:cs typeface="B Nazanin" pitchFamily="2" charset="-78"/>
                        </a:rPr>
                        <a:t>XOR</a:t>
                      </a:r>
                      <a:r>
                        <a:rPr lang="fa-IR" sz="2400" spc="25">
                          <a:cs typeface="B Nazanin" pitchFamily="2" charset="-78"/>
                        </a:rPr>
                        <a:t> برای اعمال اختیار شاعری قلب</a:t>
                      </a:r>
                      <a:endParaRPr lang="en-US" sz="2400" spc="25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1228733"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1000"/>
                        </a:spcAft>
                      </a:pPr>
                      <a:r>
                        <a:rPr lang="fa-IR" sz="2400" spc="25">
                          <a:cs typeface="B Nazanin" pitchFamily="2" charset="-78"/>
                        </a:rPr>
                        <a:t>3</a:t>
                      </a:r>
                      <a:endParaRPr lang="en-US" sz="2400" spc="25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1000"/>
                        </a:spcAft>
                      </a:pPr>
                      <a:r>
                        <a:rPr lang="en-US" sz="2400" spc="25" dirty="0">
                          <a:cs typeface="B Nazanin" pitchFamily="2" charset="-78"/>
                        </a:rPr>
                        <a:t>XOR</a:t>
                      </a:r>
                      <a:r>
                        <a:rPr lang="fa-IR" sz="2400" spc="25" dirty="0">
                          <a:cs typeface="B Nazanin" pitchFamily="2" charset="-78"/>
                        </a:rPr>
                        <a:t> برای اعمال اختیار شاعری تسکین</a:t>
                      </a:r>
                      <a:endParaRPr lang="en-US" sz="2400" spc="25" dirty="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/>
          <a:lstStyle/>
          <a:p>
            <a:pPr algn="ctr"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سرفصل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72" y="1857364"/>
            <a:ext cx="3900486" cy="4429156"/>
          </a:xfrm>
        </p:spPr>
        <p:txBody>
          <a:bodyPr/>
          <a:lstStyle/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مقدمه</a:t>
            </a: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آشنایی با عروض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/>
              <a:t>ساخت مجموعه داده</a:t>
            </a:r>
            <a:endParaRPr lang="fa-IR" sz="3200" dirty="0" smtClean="0">
              <a:cs typeface="B Nazanin" pitchFamily="2" charset="-78"/>
            </a:endParaRP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الگوریتم پیشنهادی</a:t>
            </a: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انطباق</a:t>
            </a: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آزمون</a:t>
            </a: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نتیجه‌گیری</a:t>
            </a:r>
          </a:p>
          <a:p>
            <a:pPr marL="514350" indent="-514350" algn="r" rtl="1">
              <a:buFont typeface="+mj-lt"/>
              <a:buAutoNum type="arabicPeriod"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6- آزمون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fa-IR" sz="3600" dirty="0" smtClean="0"/>
          </a:p>
          <a:p>
            <a:pPr lvl="1">
              <a:buNone/>
            </a:pPr>
            <a:r>
              <a:rPr lang="fa-IR" sz="3600" dirty="0" smtClean="0"/>
              <a:t>6-1- آزمون کلی</a:t>
            </a:r>
          </a:p>
          <a:p>
            <a:pPr lvl="1">
              <a:buNone/>
            </a:pPr>
            <a:r>
              <a:rPr lang="fa-IR" sz="3600" dirty="0" smtClean="0"/>
              <a:t>6-2- آزمون به تفکیک وزن</a:t>
            </a:r>
          </a:p>
          <a:p>
            <a:pPr lvl="1">
              <a:buNone/>
            </a:pPr>
            <a:r>
              <a:rPr lang="fa-IR" sz="3600" dirty="0" smtClean="0"/>
              <a:t>6-3- دلیل ضعف تشخیص در برخی اوزان</a:t>
            </a:r>
          </a:p>
          <a:p>
            <a:pPr lvl="1">
              <a:buNone/>
            </a:pPr>
            <a:r>
              <a:rPr lang="fa-IR" sz="3600" dirty="0" smtClean="0"/>
              <a:t>6-4- ترکیب اوزان نزدیک به هم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1-مقدمه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a-IR" sz="3600" dirty="0" smtClean="0"/>
          </a:p>
          <a:p>
            <a:pPr>
              <a:buNone/>
            </a:pPr>
            <a:r>
              <a:rPr lang="fa-IR" sz="3600" dirty="0" smtClean="0"/>
              <a:t>1-1- وزن عروضی؟</a:t>
            </a:r>
          </a:p>
          <a:p>
            <a:pPr>
              <a:buNone/>
            </a:pPr>
            <a:r>
              <a:rPr lang="fa-IR" sz="3600" dirty="0" smtClean="0"/>
              <a:t>1-2- دلایل تحقیق بر روی عروض</a:t>
            </a:r>
          </a:p>
          <a:p>
            <a:pPr>
              <a:buNone/>
            </a:pPr>
            <a:r>
              <a:rPr lang="fa-IR" sz="3600" dirty="0" smtClean="0"/>
              <a:t>1-3- این سیستم چه کاری نمی‌تواند انجام دهد؟</a:t>
            </a:r>
          </a:p>
          <a:p>
            <a:pPr>
              <a:buNone/>
            </a:pPr>
            <a:r>
              <a:rPr lang="fa-IR" sz="3600" dirty="0" smtClean="0"/>
              <a:t>1-4- این سیستم چه کاری می‌تواند انجام دهد؟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400" dirty="0" smtClean="0"/>
              <a:t>6-1- آزمون کلی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4000" dirty="0" smtClean="0"/>
          </a:p>
          <a:p>
            <a:r>
              <a:rPr lang="fa-IR" sz="4000" dirty="0" smtClean="0"/>
              <a:t> 1297 بیت شعر ورودی</a:t>
            </a:r>
          </a:p>
          <a:p>
            <a:r>
              <a:rPr lang="fa-IR" sz="4000" dirty="0" smtClean="0"/>
              <a:t> تشخیص صحیح وزن 851 بیت</a:t>
            </a:r>
          </a:p>
          <a:p>
            <a:r>
              <a:rPr lang="fa-IR" sz="4000" dirty="0" smtClean="0"/>
              <a:t>صحت 65.61درصد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400" dirty="0" smtClean="0"/>
              <a:t>6-2- آزمون به تفکیک وزن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00034" y="1935163"/>
          <a:ext cx="8215368" cy="457270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369228"/>
                <a:gridCol w="1369228"/>
                <a:gridCol w="1369228"/>
                <a:gridCol w="1369228"/>
                <a:gridCol w="1625979"/>
                <a:gridCol w="1112477"/>
              </a:tblGrid>
              <a:tr h="600642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تعداد تشخیص غلط</a:t>
                      </a:r>
                      <a:r>
                        <a:rPr lang="fa-IR" sz="1600" baseline="0" dirty="0" smtClean="0">
                          <a:cs typeface="B Nazanin" pitchFamily="2" charset="-78"/>
                        </a:rPr>
                        <a:t> با این وزن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درصد تشخیص</a:t>
                      </a:r>
                      <a:r>
                        <a:rPr lang="fa-IR" sz="1600" baseline="0" dirty="0" smtClean="0">
                          <a:cs typeface="B Nazanin" pitchFamily="2" charset="-78"/>
                        </a:rPr>
                        <a:t> صحیح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تعداد تشخیص غلط</a:t>
                      </a:r>
                      <a:r>
                        <a:rPr lang="fa-IR" sz="1600" baseline="0" dirty="0" smtClean="0">
                          <a:cs typeface="B Nazanin" pitchFamily="2" charset="-78"/>
                        </a:rPr>
                        <a:t> این وزن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تعداد تشخیص</a:t>
                      </a:r>
                      <a:r>
                        <a:rPr lang="fa-IR" sz="1600" baseline="0" dirty="0" smtClean="0">
                          <a:cs typeface="B Nazanin" pitchFamily="2" charset="-78"/>
                        </a:rPr>
                        <a:t> صحیح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تعداد در مجموعه</a:t>
                      </a:r>
                      <a:r>
                        <a:rPr lang="fa-IR" sz="1600" baseline="0" dirty="0" smtClean="0">
                          <a:cs typeface="B Nazanin" pitchFamily="2" charset="-78"/>
                        </a:rPr>
                        <a:t> داده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کد وزن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57913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72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58.25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43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60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103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1001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57913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48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92.19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10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118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128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1002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57913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49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69.47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40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91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131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1003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57913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46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91.14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7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72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79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1004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57913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12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89.47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10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85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95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1005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57913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11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83.54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13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66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79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1006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57913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10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66.67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10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20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30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1007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57913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34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45.59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37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31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68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1008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57913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0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0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18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0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18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1030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14466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......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itchFamily="2" charset="-78"/>
                        </a:rPr>
                        <a:t>......</a:t>
                      </a:r>
                      <a:endParaRPr lang="en-US" dirty="0" smtClean="0">
                        <a:cs typeface="B Nazanin" pitchFamily="2" charset="-78"/>
                      </a:endParaRPr>
                    </a:p>
                    <a:p>
                      <a:pPr algn="ctr" rtl="1"/>
                      <a:endParaRPr lang="en-US" dirty="0">
                        <a:cs typeface="B Nazanin" pitchFamily="2" charset="-78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itchFamily="2" charset="-78"/>
                        </a:rPr>
                        <a:t>......</a:t>
                      </a:r>
                      <a:endParaRPr lang="en-US" dirty="0" smtClean="0">
                        <a:cs typeface="B Nazanin" pitchFamily="2" charset="-78"/>
                      </a:endParaRPr>
                    </a:p>
                    <a:p>
                      <a:pPr algn="ctr" rtl="1"/>
                      <a:endParaRPr lang="en-US" dirty="0">
                        <a:cs typeface="B Nazanin" pitchFamily="2" charset="-78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itchFamily="2" charset="-78"/>
                        </a:rPr>
                        <a:t>......</a:t>
                      </a:r>
                      <a:endParaRPr lang="en-US" dirty="0" smtClean="0">
                        <a:cs typeface="B Nazanin" pitchFamily="2" charset="-78"/>
                      </a:endParaRPr>
                    </a:p>
                    <a:p>
                      <a:pPr algn="ctr" rtl="1"/>
                      <a:endParaRPr lang="en-US" dirty="0">
                        <a:cs typeface="B Nazanin" pitchFamily="2" charset="-78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itchFamily="2" charset="-78"/>
                        </a:rPr>
                        <a:t>......</a:t>
                      </a:r>
                      <a:endParaRPr lang="en-US" dirty="0" smtClean="0">
                        <a:cs typeface="B Nazanin" pitchFamily="2" charset="-78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itchFamily="2" charset="-78"/>
                        </a:rPr>
                        <a:t>......</a:t>
                      </a:r>
                      <a:endParaRPr lang="en-US" dirty="0" smtClean="0">
                        <a:cs typeface="B Nazanin" pitchFamily="2" charset="-78"/>
                      </a:endParaRPr>
                    </a:p>
                    <a:p>
                      <a:pPr algn="ctr" rtl="1"/>
                      <a:endParaRPr lang="en-US" dirty="0">
                        <a:cs typeface="B Nazanin" pitchFamily="2" charset="-78"/>
                      </a:endParaRPr>
                    </a:p>
                  </a:txBody>
                  <a:tcPr vert="vert" anchor="ctr"/>
                </a:tc>
              </a:tr>
              <a:tr h="357913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446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56.58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446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851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1297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مجموع (31)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600" dirty="0" smtClean="0"/>
              <a:t>6-3- </a:t>
            </a:r>
            <a:r>
              <a:rPr lang="fa-IR" sz="4000" dirty="0" smtClean="0"/>
              <a:t>دلیل ضعف تشخیص در برخی اوزان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800" dirty="0" smtClean="0"/>
          </a:p>
          <a:p>
            <a:r>
              <a:rPr lang="fa-IR" sz="2800" dirty="0" smtClean="0"/>
              <a:t>نزدیکی اوزان به یگدیگر</a:t>
            </a:r>
          </a:p>
          <a:p>
            <a:endParaRPr lang="fa-IR" sz="2800" dirty="0" smtClean="0"/>
          </a:p>
          <a:p>
            <a:pPr algn="ctr" rtl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-U---U---U---U-		1004</a:t>
            </a:r>
          </a:p>
          <a:p>
            <a:pPr algn="ctr" rtl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-U---U---U---U--		1030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400" dirty="0" smtClean="0"/>
              <a:t>6-4- ترکیب اوزان نزدیک به هم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785785" y="2071678"/>
          <a:ext cx="7786743" cy="2928960"/>
        </p:xfrm>
        <a:graphic>
          <a:graphicData uri="http://schemas.openxmlformats.org/drawingml/2006/table">
            <a:tbl>
              <a:tblPr rtl="1" firstRow="1">
                <a:tableStyleId>{69C7853C-536D-4A76-A0AE-DD22124D55A5}</a:tableStyleId>
              </a:tblPr>
              <a:tblGrid>
                <a:gridCol w="1468289"/>
                <a:gridCol w="1372008"/>
                <a:gridCol w="1876279"/>
                <a:gridCol w="3070167"/>
              </a:tblGrid>
              <a:tr h="488160"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25" dirty="0">
                          <a:cs typeface="B Nazanin" pitchFamily="2" charset="-78"/>
                        </a:rPr>
                        <a:t>کد وزن 1</a:t>
                      </a:r>
                      <a:endParaRPr lang="en-US" sz="1800" b="1" spc="25" dirty="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25" dirty="0">
                          <a:cs typeface="B Nazanin" pitchFamily="2" charset="-78"/>
                        </a:rPr>
                        <a:t>کد وزن 2</a:t>
                      </a:r>
                      <a:endParaRPr lang="en-US" sz="1800" b="1" spc="25" dirty="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25" dirty="0">
                          <a:cs typeface="B Nazanin" pitchFamily="2" charset="-78"/>
                        </a:rPr>
                        <a:t>درصد شباهت</a:t>
                      </a:r>
                      <a:endParaRPr lang="en-US" sz="1800" b="1" spc="25" dirty="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1800" spc="25" dirty="0">
                          <a:cs typeface="B Nazanin" pitchFamily="2" charset="-78"/>
                        </a:rPr>
                        <a:t>تفاوت</a:t>
                      </a:r>
                      <a:endParaRPr lang="en-US" sz="1800" b="1" spc="25" dirty="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88160"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2000" spc="25">
                          <a:cs typeface="B Nazanin" pitchFamily="2" charset="-78"/>
                        </a:rPr>
                        <a:t>1001</a:t>
                      </a:r>
                      <a:endParaRPr lang="en-US" sz="2000" spc="25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2000" spc="25">
                          <a:cs typeface="B Nazanin" pitchFamily="2" charset="-78"/>
                        </a:rPr>
                        <a:t>1025</a:t>
                      </a:r>
                      <a:endParaRPr lang="en-US" sz="2000" spc="25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2000" spc="25" dirty="0">
                          <a:cs typeface="B Nazanin" pitchFamily="2" charset="-78"/>
                        </a:rPr>
                        <a:t>93.75</a:t>
                      </a:r>
                      <a:endParaRPr lang="en-US" sz="2000" spc="25" dirty="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5905" algn="r" rtl="1">
                        <a:spcAft>
                          <a:spcPts val="0"/>
                        </a:spcAft>
                      </a:pPr>
                      <a:r>
                        <a:rPr lang="fa-IR" sz="2000" spc="25" dirty="0">
                          <a:cs typeface="B Nazanin" pitchFamily="2" charset="-78"/>
                        </a:rPr>
                        <a:t>یک «-» اضافه در آخر</a:t>
                      </a:r>
                      <a:endParaRPr lang="en-US" sz="2000" spc="25" dirty="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88160"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2000" spc="25">
                          <a:cs typeface="B Nazanin" pitchFamily="2" charset="-78"/>
                        </a:rPr>
                        <a:t>1002</a:t>
                      </a:r>
                      <a:endParaRPr lang="en-US" sz="2000" spc="25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2000" spc="25">
                          <a:cs typeface="B Nazanin" pitchFamily="2" charset="-78"/>
                        </a:rPr>
                        <a:t>1014</a:t>
                      </a:r>
                      <a:endParaRPr lang="en-US" sz="2000" spc="25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2000" spc="25">
                          <a:cs typeface="B Nazanin" pitchFamily="2" charset="-78"/>
                        </a:rPr>
                        <a:t>93.75</a:t>
                      </a:r>
                      <a:endParaRPr lang="en-US" sz="2000" spc="25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5905" algn="r" rtl="1">
                        <a:spcAft>
                          <a:spcPts val="0"/>
                        </a:spcAft>
                      </a:pPr>
                      <a:r>
                        <a:rPr lang="fa-IR" sz="2000" spc="25">
                          <a:cs typeface="B Nazanin" pitchFamily="2" charset="-78"/>
                        </a:rPr>
                        <a:t>یک «-» اضافه در آخر</a:t>
                      </a:r>
                      <a:endParaRPr lang="en-US" sz="2000" spc="25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88160"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2000" spc="25">
                          <a:cs typeface="B Nazanin" pitchFamily="2" charset="-78"/>
                        </a:rPr>
                        <a:t>1004</a:t>
                      </a:r>
                      <a:endParaRPr lang="en-US" sz="2000" spc="25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2000" spc="25">
                          <a:cs typeface="B Nazanin" pitchFamily="2" charset="-78"/>
                        </a:rPr>
                        <a:t>1030</a:t>
                      </a:r>
                      <a:endParaRPr lang="en-US" sz="2000" spc="25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2000" spc="25">
                          <a:cs typeface="B Nazanin" pitchFamily="2" charset="-78"/>
                        </a:rPr>
                        <a:t>93.75</a:t>
                      </a:r>
                      <a:endParaRPr lang="en-US" sz="2000" spc="25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5905" algn="r" rtl="1">
                        <a:spcAft>
                          <a:spcPts val="0"/>
                        </a:spcAft>
                      </a:pPr>
                      <a:r>
                        <a:rPr lang="fa-IR" sz="2000" spc="25">
                          <a:cs typeface="B Nazanin" pitchFamily="2" charset="-78"/>
                        </a:rPr>
                        <a:t>یک «-» اضافه در آخر</a:t>
                      </a:r>
                      <a:endParaRPr lang="en-US" sz="2000" spc="25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88160"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2000" spc="25">
                          <a:cs typeface="B Nazanin" pitchFamily="2" charset="-78"/>
                        </a:rPr>
                        <a:t>1015</a:t>
                      </a:r>
                      <a:endParaRPr lang="en-US" sz="2000" spc="25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2000" spc="25">
                          <a:cs typeface="B Nazanin" pitchFamily="2" charset="-78"/>
                        </a:rPr>
                        <a:t>1022</a:t>
                      </a:r>
                      <a:endParaRPr lang="en-US" sz="2000" spc="25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2000" spc="25">
                          <a:cs typeface="B Nazanin" pitchFamily="2" charset="-78"/>
                        </a:rPr>
                        <a:t>90.91</a:t>
                      </a:r>
                      <a:endParaRPr lang="en-US" sz="2000" spc="25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5905" algn="r" rtl="1">
                        <a:spcAft>
                          <a:spcPts val="0"/>
                        </a:spcAft>
                      </a:pPr>
                      <a:r>
                        <a:rPr lang="fa-IR" sz="2000" spc="25">
                          <a:cs typeface="B Nazanin" pitchFamily="2" charset="-78"/>
                        </a:rPr>
                        <a:t>یک «-» اضافه در آخر</a:t>
                      </a:r>
                      <a:endParaRPr lang="en-US" sz="2000" spc="25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88160"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2000" spc="25">
                          <a:cs typeface="B Nazanin" pitchFamily="2" charset="-78"/>
                        </a:rPr>
                        <a:t>1022</a:t>
                      </a:r>
                      <a:endParaRPr lang="en-US" sz="2000" spc="25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2000" spc="25">
                          <a:cs typeface="B Nazanin" pitchFamily="2" charset="-78"/>
                        </a:rPr>
                        <a:t>1023</a:t>
                      </a:r>
                      <a:endParaRPr lang="en-US" sz="2000" spc="25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5905" algn="ctr" rtl="1">
                        <a:spcAft>
                          <a:spcPts val="0"/>
                        </a:spcAft>
                      </a:pPr>
                      <a:r>
                        <a:rPr lang="fa-IR" sz="2000" spc="25">
                          <a:cs typeface="B Nazanin" pitchFamily="2" charset="-78"/>
                        </a:rPr>
                        <a:t>92.28</a:t>
                      </a:r>
                      <a:endParaRPr lang="en-US" sz="2000" spc="25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5905" algn="r" rtl="1">
                        <a:spcAft>
                          <a:spcPts val="0"/>
                        </a:spcAft>
                      </a:pPr>
                      <a:r>
                        <a:rPr lang="fa-IR" sz="2000" spc="25" dirty="0">
                          <a:cs typeface="B Nazanin" pitchFamily="2" charset="-78"/>
                        </a:rPr>
                        <a:t>یک «-» اضافه در آخر</a:t>
                      </a:r>
                      <a:endParaRPr lang="en-US" sz="2000" spc="25" dirty="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57290" y="528638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cs typeface="B Nazanin" pitchFamily="2" charset="-78"/>
              </a:rPr>
              <a:t>ترکیب 8 وزن = نزدیک به 70 درصد پاسخ صحیح</a:t>
            </a:r>
            <a:endParaRPr lang="en-US" sz="32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/>
          <a:lstStyle/>
          <a:p>
            <a:pPr algn="ctr"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سرفصل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72" y="1857364"/>
            <a:ext cx="3900486" cy="4429156"/>
          </a:xfrm>
        </p:spPr>
        <p:txBody>
          <a:bodyPr/>
          <a:lstStyle/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مقدمه</a:t>
            </a: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آشنایی با عروض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/>
              <a:t>ساخت مجموعه داده</a:t>
            </a:r>
            <a:endParaRPr lang="fa-IR" sz="3200" dirty="0" smtClean="0">
              <a:cs typeface="B Nazanin" pitchFamily="2" charset="-78"/>
            </a:endParaRP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الگوریتم پیشنهادی</a:t>
            </a: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انطباق</a:t>
            </a: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آزمون</a:t>
            </a: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نتیجه‌گیری</a:t>
            </a:r>
          </a:p>
          <a:p>
            <a:pPr marL="514350" indent="-514350" algn="r" rtl="1">
              <a:buFont typeface="+mj-lt"/>
              <a:buAutoNum type="arabicPeriod"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5" name="Picture 4" descr="D:\Mahdi Personal\University\Final_Project(1387-4-25-10AM)\Doc\pic\MainPag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9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5" name="Picture 4" descr="D:\Mahdi Personal\University\Final_Project(1387-4-25-10AM)\Doc\pic\Exampl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پیشنهادات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fa-IR" sz="2800" dirty="0" smtClean="0"/>
          </a:p>
          <a:p>
            <a:pPr>
              <a:buNone/>
            </a:pPr>
            <a:r>
              <a:rPr lang="fa-IR" sz="2800" dirty="0" smtClean="0"/>
              <a:t>1- استفاده از الگوریتم ژنتیک برای به دست آوردن وزن توابع شباهت</a:t>
            </a:r>
            <a:endParaRPr lang="en-US" sz="2800" dirty="0" smtClean="0"/>
          </a:p>
          <a:p>
            <a:pPr>
              <a:buNone/>
            </a:pPr>
            <a:r>
              <a:rPr lang="fa-IR" sz="2800" dirty="0" smtClean="0"/>
              <a:t>2- استفاده و آزمایش دیگر توابع انطباق رشته</a:t>
            </a:r>
            <a:endParaRPr lang="en-US" sz="2800" dirty="0" smtClean="0"/>
          </a:p>
          <a:p>
            <a:pPr>
              <a:buNone/>
            </a:pPr>
            <a:r>
              <a:rPr lang="fa-IR" sz="2800" dirty="0" smtClean="0"/>
              <a:t>3- استفاده از ساختار سلسله مراتبی برای به دست آوردن وزن‌ها</a:t>
            </a:r>
            <a:endParaRPr lang="en-US" sz="2800" dirty="0" smtClean="0"/>
          </a:p>
          <a:p>
            <a:pPr>
              <a:buNone/>
            </a:pPr>
            <a:r>
              <a:rPr lang="fa-IR" sz="2800" dirty="0" smtClean="0"/>
              <a:t>4- استفاده از ساختاری دیگر مانند شبکه عصبی برای یافتن شباهت</a:t>
            </a:r>
            <a:endParaRPr lang="en-US" sz="2800" dirty="0" smtClean="0"/>
          </a:p>
          <a:p>
            <a:pPr>
              <a:buNone/>
            </a:pPr>
            <a:r>
              <a:rPr lang="fa-IR" sz="2800" dirty="0" smtClean="0"/>
              <a:t>5- افزودن تمامی 300 وزن فارسی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نتایج پژوهشی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fa-IR" sz="2800" dirty="0" smtClean="0"/>
          </a:p>
          <a:p>
            <a:pPr>
              <a:buNone/>
            </a:pPr>
            <a:r>
              <a:rPr lang="fa-IR" sz="2800" dirty="0" smtClean="0"/>
              <a:t>“سیستم هوشمند تشخیص وزن عروضی اشعار فارسی: کاربرد  جدیدی از متن کاوی“، محمد مهدی مجیری، بهروز مینایی، کنفرانس ملی داده‌کاوی ایران، 1387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1500" dirty="0" smtClean="0">
                <a:latin typeface="IranNastaliq" pitchFamily="18" charset="0"/>
                <a:cs typeface="IranNastaliq" pitchFamily="18" charset="0"/>
              </a:rPr>
              <a:t>}</a:t>
            </a:r>
            <a:r>
              <a:rPr lang="fa-IR" sz="11500" dirty="0" smtClean="0">
                <a:latin typeface="IranNastaliq" pitchFamily="18" charset="0"/>
                <a:cs typeface="IranNastaliq" pitchFamily="18" charset="0"/>
              </a:rPr>
              <a:t>پرسش و پاسخ</a:t>
            </a:r>
            <a:r>
              <a:rPr lang="en-US" sz="11500" dirty="0" smtClean="0">
                <a:latin typeface="IranNastaliq" pitchFamily="18" charset="0"/>
                <a:cs typeface="IranNastaliq" pitchFamily="18" charset="0"/>
              </a:rPr>
              <a:t>{</a:t>
            </a:r>
            <a:endParaRPr lang="en-US" sz="115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400" dirty="0" smtClean="0"/>
              <a:t>1-1- وزن عروضی؟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fa-IR" dirty="0" smtClean="0"/>
              <a:t>قافیه و مغلطه را گو همه سیلاب ببر</a:t>
            </a:r>
          </a:p>
          <a:p>
            <a:pPr algn="l">
              <a:buNone/>
            </a:pPr>
            <a:r>
              <a:rPr lang="fa-IR" dirty="0" smtClean="0"/>
              <a:t>مفتعلن مفتعلن مفتعلن کشت مرا</a:t>
            </a:r>
          </a:p>
          <a:p>
            <a:pPr algn="l">
              <a:buNone/>
            </a:pPr>
            <a:r>
              <a:rPr lang="fa-IR" sz="2000" dirty="0" smtClean="0"/>
              <a:t>(مولانا)</a:t>
            </a:r>
          </a:p>
          <a:p>
            <a:pPr>
              <a:buNone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مفتعلن مفتعلن مفتعلن مفتعلن		</a:t>
            </a:r>
          </a:p>
          <a:p>
            <a:pPr algn="l">
              <a:buNone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تن‌تَ‌تَ‌تَن تن‌تَ‌تَ‌تَن تن‌تَ‌تَ‌تَن تن‌تَ‌تَ‌تَن</a:t>
            </a:r>
            <a:endParaRPr lang="fa-IR" sz="2400" dirty="0" smtClean="0"/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fa-IR" dirty="0" smtClean="0"/>
              <a:t>مرده بدم زنده شدم گریه بدم خنده شدم   </a:t>
            </a:r>
          </a:p>
          <a:p>
            <a:pPr algn="l">
              <a:buNone/>
            </a:pPr>
            <a:r>
              <a:rPr lang="fa-IR" dirty="0" smtClean="0"/>
              <a:t>                دولت عشق آمد و من دولت پاینده شدم </a:t>
            </a:r>
          </a:p>
          <a:p>
            <a:pPr algn="l">
              <a:buNone/>
            </a:pPr>
            <a:r>
              <a:rPr lang="fa-IR" sz="2000" dirty="0" smtClean="0"/>
              <a:t>(مولانا)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400" dirty="0" smtClean="0"/>
              <a:t>1-2- دلایل تحقیق بر روی عروض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800" dirty="0" smtClean="0"/>
          </a:p>
          <a:p>
            <a:r>
              <a:rPr lang="fa-IR" sz="2800" dirty="0" smtClean="0"/>
              <a:t>مطالعات مربوط به واج شناسی</a:t>
            </a:r>
          </a:p>
          <a:p>
            <a:r>
              <a:rPr lang="fa-IR" sz="2800" dirty="0" smtClean="0"/>
              <a:t>مطالعات مربوط به سبک شناسی</a:t>
            </a:r>
          </a:p>
          <a:p>
            <a:r>
              <a:rPr lang="fa-IR" sz="2800" dirty="0" smtClean="0"/>
              <a:t>تحقیق بر روی خلقیات شاعر</a:t>
            </a:r>
          </a:p>
          <a:p>
            <a:r>
              <a:rPr lang="fa-IR" sz="2800" dirty="0" smtClean="0"/>
              <a:t>تحقیق بر روی خلقیات زمانه</a:t>
            </a:r>
          </a:p>
          <a:p>
            <a:r>
              <a:rPr lang="fa-IR" sz="2800" dirty="0" smtClean="0"/>
              <a:t>سختی تشخیص وزن عروضی</a:t>
            </a:r>
          </a:p>
          <a:p>
            <a:r>
              <a:rPr lang="fa-IR" sz="2800" dirty="0" smtClean="0"/>
              <a:t>سرعت پایین یافتن وزن عروضی</a:t>
            </a:r>
          </a:p>
          <a:p>
            <a:endParaRPr lang="fa-IR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600" dirty="0" smtClean="0"/>
              <a:t>1-4- این سیستم چه کاری می‌تواند انجام دهد؟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a-IR" sz="1800" dirty="0" smtClean="0"/>
          </a:p>
          <a:p>
            <a:r>
              <a:rPr lang="fa-IR" sz="3600" dirty="0" smtClean="0"/>
              <a:t>وزن بیت ورودی را تشخیص می‌دهد</a:t>
            </a:r>
          </a:p>
          <a:p>
            <a:endParaRPr lang="fa-IR" sz="1800" dirty="0" smtClean="0"/>
          </a:p>
          <a:p>
            <a:r>
              <a:rPr lang="fa-IR" sz="3600" dirty="0" smtClean="0"/>
              <a:t>فقط 31 وزن معروف و پرکاربرد</a:t>
            </a:r>
            <a:endParaRPr lang="fa-IR" sz="1600" dirty="0" smtClean="0"/>
          </a:p>
          <a:p>
            <a:pPr lvl="3">
              <a:buFont typeface="Wingdings" pitchFamily="2" charset="2"/>
              <a:buChar char="v"/>
            </a:pPr>
            <a:r>
              <a:rPr lang="fa-IR" sz="3100" dirty="0" smtClean="0"/>
              <a:t> وجود بیش از 300 وزن فارسی</a:t>
            </a:r>
          </a:p>
          <a:p>
            <a:pPr lvl="3">
              <a:buFont typeface="Wingdings" pitchFamily="2" charset="2"/>
              <a:buChar char="v"/>
            </a:pPr>
            <a:r>
              <a:rPr lang="fa-IR" sz="3100" dirty="0" smtClean="0"/>
              <a:t> بیش از 90 درصد اشعار از این 31 وزن </a:t>
            </a:r>
            <a:r>
              <a:rPr lang="fa-IR" sz="2800" dirty="0" smtClean="0"/>
              <a:t>(شمیسا)</a:t>
            </a:r>
            <a:endParaRPr lang="fa-IR" sz="3100" dirty="0" smtClean="0"/>
          </a:p>
          <a:p>
            <a:pPr lvl="3">
              <a:buFont typeface="Wingdings" pitchFamily="2" charset="2"/>
              <a:buChar char="v"/>
            </a:pPr>
            <a:r>
              <a:rPr lang="fa-IR" sz="3100" dirty="0" smtClean="0"/>
              <a:t> نزدیک 99 درصد اشعار از 29 وزن </a:t>
            </a:r>
            <a:r>
              <a:rPr lang="fa-IR" sz="2800" dirty="0" smtClean="0"/>
              <a:t>(کامیار)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600" dirty="0" smtClean="0"/>
              <a:t>1-3- این سیستم چه کاری نمی‌تواند انجام دهد؟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400" dirty="0" smtClean="0"/>
          </a:p>
          <a:p>
            <a:r>
              <a:rPr lang="fa-IR" sz="3600" dirty="0" smtClean="0"/>
              <a:t>عدم تشخیص وزن، غیر از 31 وزن پرکاربرد</a:t>
            </a:r>
          </a:p>
          <a:p>
            <a:r>
              <a:rPr lang="fa-IR" sz="3600" dirty="0" smtClean="0"/>
              <a:t>عدم توانایی درستی یا نادرستی و یا شکستگی اوزان</a:t>
            </a:r>
          </a:p>
          <a:p>
            <a:r>
              <a:rPr lang="fa-IR" sz="3600" dirty="0" smtClean="0"/>
              <a:t>عدم تشخیص وزن رباعی</a:t>
            </a:r>
          </a:p>
          <a:p>
            <a:r>
              <a:rPr lang="fa-IR" sz="3600" dirty="0" smtClean="0"/>
              <a:t>عدم تشخیص وزن شعر نو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/>
          <a:lstStyle/>
          <a:p>
            <a:pPr algn="ctr"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سرفصل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72" y="1857364"/>
            <a:ext cx="3900486" cy="4429156"/>
          </a:xfrm>
        </p:spPr>
        <p:txBody>
          <a:bodyPr/>
          <a:lstStyle/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مقدمه</a:t>
            </a: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آشنایی با عروض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/>
              <a:t>ساخت مجموعه داده</a:t>
            </a:r>
            <a:endParaRPr lang="fa-IR" sz="3200" dirty="0" smtClean="0">
              <a:cs typeface="B Nazanin" pitchFamily="2" charset="-78"/>
            </a:endParaRP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الگوریتم پیشنهادی</a:t>
            </a: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انطباق</a:t>
            </a: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آزمون</a:t>
            </a:r>
          </a:p>
          <a:p>
            <a:pPr marL="514350" indent="-514350" algn="r" rtl="1">
              <a:buClr>
                <a:schemeClr val="tx1"/>
              </a:buClr>
              <a:buFont typeface="+mj-lt"/>
              <a:buAutoNum type="arabicPeriod"/>
            </a:pPr>
            <a:r>
              <a:rPr lang="fa-IR" sz="3200" dirty="0" smtClean="0">
                <a:cs typeface="B Nazanin" pitchFamily="2" charset="-78"/>
              </a:rPr>
              <a:t>نتیجه‌گیری</a:t>
            </a:r>
          </a:p>
          <a:p>
            <a:pPr marL="514350" indent="-514350" algn="r" rtl="1">
              <a:buFont typeface="+mj-lt"/>
              <a:buAutoNum type="arabicPeriod"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2- آشنایی با عروض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653B-203D-442C-9933-15FBFEAD7A7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endParaRPr lang="fa-IR" dirty="0" smtClean="0"/>
          </a:p>
          <a:p>
            <a:pPr lvl="0">
              <a:defRPr/>
            </a:pPr>
            <a:r>
              <a:rPr lang="fa-IR" dirty="0" smtClean="0"/>
              <a:t>مبتنی بر توالی خاصی از هجای کوتاه و بلند</a:t>
            </a:r>
          </a:p>
          <a:p>
            <a:pPr marL="880110" lvl="1" indent="-514350">
              <a:buFont typeface="+mj-lt"/>
              <a:buAutoNum type="arabicParenR"/>
              <a:defRPr/>
            </a:pPr>
            <a:r>
              <a:rPr lang="fa-IR" dirty="0" smtClean="0"/>
              <a:t>درست خواندن</a:t>
            </a:r>
          </a:p>
          <a:p>
            <a:pPr marL="880110" lvl="1" indent="-514350">
              <a:buFont typeface="+mj-lt"/>
              <a:buAutoNum type="arabicParenR"/>
              <a:defRPr/>
            </a:pPr>
            <a:r>
              <a:rPr lang="fa-IR" dirty="0" smtClean="0"/>
              <a:t>تولید رشته صامت-مصوت</a:t>
            </a:r>
          </a:p>
          <a:p>
            <a:pPr marL="880110" lvl="1" indent="-514350">
              <a:buFont typeface="+mj-lt"/>
              <a:buAutoNum type="arabicParenR"/>
              <a:defRPr/>
            </a:pPr>
            <a:r>
              <a:rPr lang="fa-IR" dirty="0" smtClean="0"/>
              <a:t>تقطیع </a:t>
            </a:r>
          </a:p>
          <a:p>
            <a:pPr marL="880110" lvl="1" indent="-514350">
              <a:buFont typeface="+mj-lt"/>
              <a:buAutoNum type="arabicParenR"/>
              <a:defRPr/>
            </a:pPr>
            <a:r>
              <a:rPr lang="fa-IR" dirty="0" smtClean="0"/>
              <a:t>رکن بندی</a:t>
            </a:r>
          </a:p>
          <a:p>
            <a:pPr marL="880110" lvl="1" indent="-514350">
              <a:buFont typeface="+mj-lt"/>
              <a:buAutoNum type="arabicParenR"/>
              <a:defRPr/>
            </a:pPr>
            <a:r>
              <a:rPr lang="fa-IR" dirty="0" smtClean="0"/>
              <a:t>وزن عروضی</a:t>
            </a:r>
          </a:p>
          <a:p>
            <a:pPr marL="880110" lvl="1" indent="-514350">
              <a:buFont typeface="+mj-lt"/>
              <a:buAutoNum type="arabicParenR"/>
              <a:defRPr/>
            </a:pPr>
            <a:r>
              <a:rPr lang="fa-IR" dirty="0" smtClean="0"/>
              <a:t>اختیارات شاعری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3824</TotalTime>
  <Words>1275</Words>
  <Application>Microsoft Office PowerPoint</Application>
  <PresentationFormat>On-screen Show (4:3)</PresentationFormat>
  <Paragraphs>482</Paragraphs>
  <Slides>39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Flow</vt:lpstr>
      <vt:lpstr>Equation</vt:lpstr>
      <vt:lpstr>سیستم هوشمند تشخیص وزن عروضی اشعار فارسی</vt:lpstr>
      <vt:lpstr>سرفصل</vt:lpstr>
      <vt:lpstr>1-مقدمه</vt:lpstr>
      <vt:lpstr>1-1- وزن عروضی؟</vt:lpstr>
      <vt:lpstr>1-2- دلایل تحقیق بر روی عروض</vt:lpstr>
      <vt:lpstr>1-4- این سیستم چه کاری می‌تواند انجام دهد؟</vt:lpstr>
      <vt:lpstr>1-3- این سیستم چه کاری نمی‌تواند انجام دهد؟</vt:lpstr>
      <vt:lpstr>سرفصل</vt:lpstr>
      <vt:lpstr>2- آشنایی با عروض</vt:lpstr>
      <vt:lpstr>سرفصل</vt:lpstr>
      <vt:lpstr>3- ساخت مجموعه داده</vt:lpstr>
      <vt:lpstr>سرفصل</vt:lpstr>
      <vt:lpstr>4- الگوریتم پیشنهادی</vt:lpstr>
      <vt:lpstr>4-1- حرکت‌گذاری</vt:lpstr>
      <vt:lpstr>4-2- تبدیل مصراع حرکت‌گذاری شده به رشته CV</vt:lpstr>
      <vt:lpstr>4-3- اصلاح رشته CV بر اساس اختیارات شاعری</vt:lpstr>
      <vt:lpstr>4-4- تبدیل رشته  CVاطلاح شده به رشته Udash</vt:lpstr>
      <vt:lpstr>4-5- اصلاح رشته Udash بر اساس اختیارات شاعری</vt:lpstr>
      <vt:lpstr>4-6- انطباق رشته Udash با یکی از اوزان پرکاربرد</vt:lpstr>
      <vt:lpstr>سرفصل</vt:lpstr>
      <vt:lpstr>5- انطباق</vt:lpstr>
      <vt:lpstr>5-1- الگوریتم‌های انطباق رشته</vt:lpstr>
      <vt:lpstr>5-2- الگوریتم‌های ابداعی</vt:lpstr>
      <vt:lpstr>5-2- الگوریتم‌های ابداعی (ادامه)</vt:lpstr>
      <vt:lpstr>5-2- الگوریتم‌های ابداعی (ادامه)</vt:lpstr>
      <vt:lpstr>5-3- ترکیب الگوریتم‌های انطباق رشته</vt:lpstr>
      <vt:lpstr>5-3- ترکیب الگوریتم‌های انطباق رشته (ادامه)</vt:lpstr>
      <vt:lpstr>سرفصل</vt:lpstr>
      <vt:lpstr>6- آزمون</vt:lpstr>
      <vt:lpstr>6-1- آزمون کلی</vt:lpstr>
      <vt:lpstr>6-2- آزمون به تفکیک وزن</vt:lpstr>
      <vt:lpstr>6-3- دلیل ضعف تشخیص در برخی اوزان</vt:lpstr>
      <vt:lpstr>6-4- ترکیب اوزان نزدیک به هم</vt:lpstr>
      <vt:lpstr>سرفصل</vt:lpstr>
      <vt:lpstr>Slide 35</vt:lpstr>
      <vt:lpstr>Slide 36</vt:lpstr>
      <vt:lpstr>پیشنهادات</vt:lpstr>
      <vt:lpstr>نتایج پژوهشی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Mahdi</dc:creator>
  <cp:lastModifiedBy>Mahdi</cp:lastModifiedBy>
  <cp:revision>109</cp:revision>
  <dcterms:created xsi:type="dcterms:W3CDTF">2008-08-26T06:35:48Z</dcterms:created>
  <dcterms:modified xsi:type="dcterms:W3CDTF">2008-09-01T08:27:26Z</dcterms:modified>
</cp:coreProperties>
</file>